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sldIdLst>
    <p:sldId id="298" r:id="rId2"/>
    <p:sldId id="258" r:id="rId3"/>
    <p:sldId id="256" r:id="rId4"/>
    <p:sldId id="304" r:id="rId5"/>
    <p:sldId id="259" r:id="rId6"/>
    <p:sldId id="305" r:id="rId7"/>
    <p:sldId id="263" r:id="rId8"/>
    <p:sldId id="285" r:id="rId9"/>
    <p:sldId id="282" r:id="rId10"/>
    <p:sldId id="308" r:id="rId11"/>
    <p:sldId id="309" r:id="rId12"/>
    <p:sldId id="310" r:id="rId13"/>
    <p:sldId id="311" r:id="rId14"/>
    <p:sldId id="312" r:id="rId15"/>
    <p:sldId id="313" r:id="rId16"/>
    <p:sldId id="307" r:id="rId17"/>
    <p:sldId id="314" r:id="rId18"/>
    <p:sldId id="315" r:id="rId19"/>
    <p:sldId id="284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323" r:id="rId28"/>
    <p:sldId id="324" r:id="rId29"/>
    <p:sldId id="294" r:id="rId30"/>
    <p:sldId id="295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C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2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70;&#1083;&#1103;%20&#1051;&#1077;&#1078;&#1085;&#1077;&#1074;&#1089;&#1082;&#1086;&#1077;%20&#1075;.&#1087;\&#1073;&#1102;&#1076;&#1078;&#1077;&#1090;%20&#1076;&#1083;&#1103;%20&#1075;&#1088;&#1072;&#1078;&#1076;&#1072;&#1085;\&#1050;&#1085;&#1080;&#1075;&#1072;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70;&#1083;&#1103;%20&#1051;&#1077;&#1078;&#1085;&#1077;&#1074;&#1089;&#1082;&#1086;&#1077;%20&#1075;.&#1087;\&#1073;&#1102;&#1076;&#1078;&#1077;&#1090;%20&#1076;&#1083;&#1103;%20&#1075;&#1088;&#1072;&#1078;&#1076;&#1072;&#1085;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pieChart>
        <c:varyColors val="1"/>
        <c:firstSliceAng val="0"/>
      </c:pieChart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26502,5 </a:t>
                    </a:r>
                    <a:r>
                      <a:rPr lang="ru-RU" dirty="0"/>
                      <a:t>(</a:t>
                    </a:r>
                    <a:r>
                      <a:rPr lang="ru-RU" dirty="0" smtClean="0"/>
                      <a:t>81%)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1422,2(4,4%)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1045,2(3,2%)</a:t>
                    </a:r>
                    <a:endParaRPr lang="en-US" dirty="0"/>
                  </a:p>
                </c:rich>
              </c:tx>
              <c:showPercent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806,9 (8,6%)</a:t>
                    </a:r>
                    <a:endParaRPr lang="en-US" dirty="0"/>
                  </a:p>
                </c:rich>
              </c:tx>
              <c:showPercent val="1"/>
            </c:dLbl>
            <c:dLbl>
              <c:idx val="4"/>
              <c:tx>
                <c:rich>
                  <a:bodyPr/>
                  <a:lstStyle/>
                  <a:p>
                    <a:r>
                      <a:rPr lang="ru-RU" dirty="0" smtClean="0"/>
                      <a:t>309,3(0,9%)</a:t>
                    </a:r>
                    <a:endParaRPr lang="en-US" dirty="0"/>
                  </a:p>
                </c:rich>
              </c:tx>
              <c:showPercent val="1"/>
            </c:dLbl>
            <c:dLbl>
              <c:idx val="5"/>
              <c:tx>
                <c:rich>
                  <a:bodyPr/>
                  <a:lstStyle/>
                  <a:p>
                    <a:r>
                      <a:rPr lang="ru-RU" dirty="0" smtClean="0"/>
                      <a:t>423,9(1,3%)</a:t>
                    </a:r>
                    <a:endParaRPr lang="en-US" dirty="0"/>
                  </a:p>
                </c:rich>
              </c:tx>
              <c:showPercent val="1"/>
            </c:dLbl>
            <c:dLbl>
              <c:idx val="6"/>
              <c:tx>
                <c:rich>
                  <a:bodyPr/>
                  <a:lstStyle/>
                  <a:p>
                    <a:r>
                      <a:rPr lang="ru-RU" dirty="0" smtClean="0"/>
                      <a:t>210,8(0,6%)</a:t>
                    </a:r>
                    <a:endParaRPr lang="en-US" dirty="0"/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Лист1!$A$1:$A$8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Налоги на имущество</c:v>
                </c:pt>
                <c:pt idx="3">
                  <c:v>Земельный налог</c:v>
                </c:pt>
                <c:pt idx="4">
                  <c:v>Аренда за земельные участки</c:v>
                </c:pt>
                <c:pt idx="5">
                  <c:v>Доходы от продажи земельных участков</c:v>
                </c:pt>
                <c:pt idx="6">
                  <c:v>Штрафы, санкции</c:v>
                </c:pt>
                <c:pt idx="7">
                  <c:v>Единый сельхоз налог</c:v>
                </c:pt>
              </c:strCache>
            </c:strRef>
          </c:cat>
          <c:val>
            <c:numRef>
              <c:f>Лист1!$B$1:$B$8</c:f>
              <c:numCache>
                <c:formatCode>General</c:formatCode>
                <c:ptCount val="8"/>
                <c:pt idx="0">
                  <c:v>26731.9</c:v>
                </c:pt>
                <c:pt idx="1">
                  <c:v>1232.5999999999999</c:v>
                </c:pt>
                <c:pt idx="2">
                  <c:v>663.1</c:v>
                </c:pt>
                <c:pt idx="3">
                  <c:v>2434.3000000000002</c:v>
                </c:pt>
                <c:pt idx="4">
                  <c:v>291.7</c:v>
                </c:pt>
                <c:pt idx="5">
                  <c:v>951.2</c:v>
                </c:pt>
                <c:pt idx="6">
                  <c:v>162.1</c:v>
                </c:pt>
                <c:pt idx="7">
                  <c:v>0.2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egendEntry>
        <c:idx val="7"/>
        <c:delete val="1"/>
      </c:legendEntry>
      <c:txPr>
        <a:bodyPr/>
        <a:lstStyle/>
        <a:p>
          <a:pPr rtl="0">
            <a:defRPr/>
          </a:pPr>
          <a:endParaRPr lang="ru-RU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10140</a:t>
                    </a:r>
                    <a:r>
                      <a:rPr lang="ru-RU" smtClean="0"/>
                      <a:t>(17,6%)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44477,8</a:t>
                    </a:r>
                    <a:r>
                      <a:rPr lang="ru-RU" smtClean="0"/>
                      <a:t>(77,2%)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3000</a:t>
                    </a:r>
                    <a:r>
                      <a:rPr lang="ru-RU" smtClean="0"/>
                      <a:t>(5,2%)</a:t>
                    </a:r>
                    <a:endParaRPr lang="en-US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Лист7!$A$1:$A$5</c:f>
              <c:strCache>
                <c:ptCount val="5"/>
                <c:pt idx="0">
                  <c:v>Дотация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 Межбюджетные трансферты</c:v>
                </c:pt>
                <c:pt idx="4">
                  <c:v>Возврат остатков субсидий, субвенций, межбюджетных трансфертов</c:v>
                </c:pt>
              </c:strCache>
            </c:strRef>
          </c:cat>
          <c:val>
            <c:numRef>
              <c:f>Лист7!$B$1:$B$5</c:f>
              <c:numCache>
                <c:formatCode>General</c:formatCode>
                <c:ptCount val="5"/>
                <c:pt idx="0">
                  <c:v>10140</c:v>
                </c:pt>
                <c:pt idx="1">
                  <c:v>44477.8</c:v>
                </c:pt>
                <c:pt idx="3">
                  <c:v>3000</c:v>
                </c:pt>
                <c:pt idx="4">
                  <c:v>-10</c:v>
                </c:pt>
              </c:numCache>
            </c:numRef>
          </c:val>
        </c:ser>
      </c:pie3DChart>
    </c:plotArea>
    <c:legend>
      <c:legendPos val="r"/>
      <c:txPr>
        <a:bodyPr/>
        <a:lstStyle/>
        <a:p>
          <a:pPr rtl="0">
            <a:defRPr/>
          </a:pPr>
          <a:endParaRPr lang="ru-RU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677,3</a:t>
                    </a:r>
                    <a:r>
                      <a:rPr lang="ru-RU"/>
                      <a:t>(0,62%)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260,5</a:t>
                    </a:r>
                    <a:r>
                      <a:rPr lang="ru-RU"/>
                      <a:t>(0,24%)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54</a:t>
                    </a:r>
                    <a:r>
                      <a:rPr lang="ru-RU"/>
                      <a:t>(0,05%)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573</a:t>
                    </a:r>
                    <a:r>
                      <a:rPr lang="ru-RU"/>
                      <a:t>(0,52%)</a:t>
                    </a:r>
                    <a:endParaRPr lang="en-US"/>
                  </a:p>
                </c:rich>
              </c:tx>
              <c:showVal val="1"/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9437</a:t>
                    </a:r>
                    <a:r>
                      <a:rPr lang="ru-RU"/>
                      <a:t> (8,62%)</a:t>
                    </a:r>
                    <a:endParaRPr lang="en-US"/>
                  </a:p>
                </c:rich>
              </c:tx>
              <c:showVal val="1"/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160,5</a:t>
                    </a:r>
                    <a:r>
                      <a:rPr lang="ru-RU"/>
                      <a:t>(0,15%)</a:t>
                    </a:r>
                    <a:endParaRPr lang="en-US"/>
                  </a:p>
                </c:rich>
              </c:tx>
              <c:showVal val="1"/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827,5</a:t>
                    </a:r>
                    <a:r>
                      <a:rPr lang="ru-RU"/>
                      <a:t>(0,76%)</a:t>
                    </a:r>
                    <a:endParaRPr lang="en-US"/>
                  </a:p>
                </c:rich>
              </c:tx>
              <c:showVal val="1"/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1527,8</a:t>
                    </a:r>
                    <a:r>
                      <a:rPr lang="ru-RU"/>
                      <a:t>(1,40%)</a:t>
                    </a:r>
                    <a:endParaRPr lang="en-US"/>
                  </a:p>
                </c:rich>
              </c:tx>
              <c:showVal val="1"/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75159</a:t>
                    </a:r>
                    <a:r>
                      <a:rPr lang="ru-RU"/>
                      <a:t>,2(</a:t>
                    </a:r>
                    <a:r>
                      <a:rPr lang="en-US"/>
                      <a:t>2</a:t>
                    </a:r>
                    <a:r>
                      <a:rPr lang="ru-RU"/>
                      <a:t>68,66%)</a:t>
                    </a:r>
                    <a:endParaRPr lang="en-US"/>
                  </a:p>
                </c:rich>
              </c:tx>
              <c:showVal val="1"/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70</a:t>
                    </a:r>
                    <a:r>
                      <a:rPr lang="ru-RU"/>
                      <a:t>(0,06%)</a:t>
                    </a:r>
                    <a:endParaRPr lang="en-US"/>
                  </a:p>
                </c:rich>
              </c:tx>
              <c:showVal val="1"/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20605,9</a:t>
                    </a:r>
                    <a:r>
                      <a:rPr lang="ru-RU"/>
                      <a:t>(18,82%)</a:t>
                    </a:r>
                    <a:endParaRPr lang="en-US"/>
                  </a:p>
                </c:rich>
              </c:tx>
              <c:showVal val="1"/>
            </c:dLbl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108</a:t>
                    </a:r>
                    <a:r>
                      <a:rPr lang="ru-RU"/>
                      <a:t>(010%)</a:t>
                    </a:r>
                    <a:endParaRPr lang="en-US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Лист7!$A$9:$A$21</c:f>
              <c:strCache>
                <c:ptCount val="13"/>
                <c:pt idx="0">
                  <c:v>Общегосудартвенные расходы</c:v>
                </c:pt>
                <c:pt idx="1">
                  <c:v>Национальная безопасность</c:v>
                </c:pt>
                <c:pt idx="2">
                  <c:v>Сельское хозяйство и рыболовство</c:v>
                </c:pt>
                <c:pt idx="3">
                  <c:v>Водное хозяйство</c:v>
                </c:pt>
                <c:pt idx="4">
                  <c:v>Лесное хозяйство</c:v>
                </c:pt>
                <c:pt idx="5">
                  <c:v>дорожное хозяйство</c:v>
                </c:pt>
                <c:pt idx="6">
                  <c:v>Другие вопросы в национальной экономике</c:v>
                </c:pt>
                <c:pt idx="7">
                  <c:v>Жилищное хозяйство</c:v>
                </c:pt>
                <c:pt idx="8">
                  <c:v>Коммунальное хозяйство</c:v>
                </c:pt>
                <c:pt idx="9">
                  <c:v>Благоустройство</c:v>
                </c:pt>
                <c:pt idx="10">
                  <c:v>Молодежная политика</c:v>
                </c:pt>
                <c:pt idx="11">
                  <c:v>Культура, кинематография</c:v>
                </c:pt>
                <c:pt idx="12">
                  <c:v>Пенсионное обеспечение</c:v>
                </c:pt>
              </c:strCache>
            </c:strRef>
          </c:cat>
          <c:val>
            <c:numRef>
              <c:f>Лист7!$B$9:$B$21</c:f>
              <c:numCache>
                <c:formatCode>General</c:formatCode>
                <c:ptCount val="13"/>
                <c:pt idx="0">
                  <c:v>677.3</c:v>
                </c:pt>
                <c:pt idx="1">
                  <c:v>260.5</c:v>
                </c:pt>
                <c:pt idx="2">
                  <c:v>54</c:v>
                </c:pt>
                <c:pt idx="3">
                  <c:v>573</c:v>
                </c:pt>
                <c:pt idx="4">
                  <c:v>0</c:v>
                </c:pt>
                <c:pt idx="5">
                  <c:v>9437</c:v>
                </c:pt>
                <c:pt idx="6">
                  <c:v>160.5</c:v>
                </c:pt>
                <c:pt idx="7">
                  <c:v>827.5</c:v>
                </c:pt>
                <c:pt idx="8">
                  <c:v>1527.8</c:v>
                </c:pt>
                <c:pt idx="9">
                  <c:v>75159.199999999997</c:v>
                </c:pt>
                <c:pt idx="10">
                  <c:v>70</c:v>
                </c:pt>
                <c:pt idx="11">
                  <c:v>20605.900000000001</c:v>
                </c:pt>
                <c:pt idx="12">
                  <c:v>108</c:v>
                </c:pt>
              </c:numCache>
            </c:numRef>
          </c:val>
        </c:ser>
      </c:pie3DChart>
    </c:plotArea>
    <c:legend>
      <c:legendPos val="r"/>
      <c:txPr>
        <a:bodyPr/>
        <a:lstStyle/>
        <a:p>
          <a:pPr rtl="0">
            <a:defRPr/>
          </a:pPr>
          <a:endParaRPr lang="ru-RU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11002F8-133B-4ACD-B9B1-06D28C2CB982}" type="datetimeFigureOut">
              <a:rPr lang="ru-RU"/>
              <a:pPr>
                <a:defRPr/>
              </a:pPr>
              <a:t>25.08.2020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49B6DD9-86C6-49E8-89E5-71382DE93C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7C7B490-3112-4B78-9C32-E2F9FF87D966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D722AC-217B-46D3-9568-9384CA8FD66F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CA34C2-8EBE-4325-B397-AD98AF3B0BA4}" type="datetimeFigureOut">
              <a:rPr lang="ru-RU" smtClean="0"/>
              <a:pPr>
                <a:defRPr/>
              </a:pPr>
              <a:t>25.08.2020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478887-957D-4734-826E-8406FA2CE5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A4114E-C3D3-4CB7-B6BB-BD111F48D463}" type="datetimeFigureOut">
              <a:rPr lang="ru-RU" smtClean="0"/>
              <a:pPr>
                <a:defRPr/>
              </a:pPr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F72F79-2DC9-4F45-98E8-C869FEFA71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DF0B65-18FF-474E-961F-4DE5CC9FA3E7}" type="datetimeFigureOut">
              <a:rPr lang="ru-RU" smtClean="0"/>
              <a:pPr>
                <a:defRPr/>
              </a:pPr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5C3788-1D93-4CE1-8A16-412E9036EC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0178D8-A9BD-4E56-881E-4AC1E2AC3D7B}" type="datetimeFigureOut">
              <a:rPr lang="ru-RU" smtClean="0"/>
              <a:pPr>
                <a:defRPr/>
              </a:pPr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2C03D8-A218-4F5E-92F0-3169B2BA75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2FD8F2-82BC-44A7-A035-C0A44B5AFD84}" type="datetimeFigureOut">
              <a:rPr lang="ru-RU" smtClean="0"/>
              <a:pPr>
                <a:defRPr/>
              </a:pPr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79264C-5A8D-4CFC-BF8F-21451589E7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71CD76-2A71-4463-A793-99CA8E8A9EC1}" type="datetimeFigureOut">
              <a:rPr lang="ru-RU" smtClean="0"/>
              <a:pPr>
                <a:defRPr/>
              </a:pPr>
              <a:t>25.08.2020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35CCA7-F742-4442-BF43-8E6FE6F17F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2A3261-D663-4F91-B4D0-4D6B4881F8C4}" type="datetimeFigureOut">
              <a:rPr lang="ru-RU" smtClean="0"/>
              <a:pPr>
                <a:defRPr/>
              </a:pPr>
              <a:t>25.08.2020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DB9E61-AA50-40A9-A902-393EBCF285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DD0E96-464F-4770-ABCB-68D470398CB4}" type="datetimeFigureOut">
              <a:rPr lang="ru-RU" smtClean="0"/>
              <a:pPr>
                <a:defRPr/>
              </a:pPr>
              <a:t>25.08.2020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AF8DA5-C2F1-48A6-80D8-6199A574B4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EC6590-1471-4869-9A16-0C1585B6D83C}" type="datetimeFigureOut">
              <a:rPr lang="ru-RU" smtClean="0"/>
              <a:pPr>
                <a:defRPr/>
              </a:pPr>
              <a:t>25.08.2020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13830-24F3-4AEA-B63D-319C8D275C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048DC4-A34A-46FE-93F9-0AFB9832A7CA}" type="datetimeFigureOut">
              <a:rPr lang="ru-RU" smtClean="0"/>
              <a:pPr>
                <a:defRPr/>
              </a:pPr>
              <a:t>25.08.2020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B49555-E26F-4381-98A6-A8481EB248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77EEC0-0101-49B9-825D-779277E4EC27}" type="datetimeFigureOut">
              <a:rPr lang="ru-RU" smtClean="0"/>
              <a:pPr>
                <a:defRPr/>
              </a:pPr>
              <a:t>25.08.2020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CF33F04B-F19A-4C11-B523-6011D4193A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035302B-22F0-47E8-8CCB-AC5C274AAAB2}" type="datetimeFigureOut">
              <a:rPr lang="ru-RU" smtClean="0"/>
              <a:pPr>
                <a:defRPr/>
              </a:pPr>
              <a:t>25.08.2020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50DBD7BA-DD51-4552-8ACC-902DED6E26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lezhnevo.ru/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mailto:lejnevo_rfo@mail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turizm37.ru/files/place/photos/118/1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1142976" y="0"/>
            <a:ext cx="72009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   ДЛЯ   ГРАЖДАН </a:t>
            </a:r>
          </a:p>
          <a:p>
            <a:pPr algn="ctr"/>
            <a:r>
              <a:rPr lang="ru-RU" alt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Совета </a:t>
            </a:r>
            <a:r>
              <a:rPr lang="ru-RU" altLang="ru-RU" sz="24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городского поселения «Об исполнении бюджета </a:t>
            </a:r>
            <a:r>
              <a:rPr lang="ru-RU" altLang="ru-RU" sz="24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городского поселения за 2019 год»</a:t>
            </a:r>
            <a:endParaRPr lang="ru-RU" altLang="ru-RU" sz="24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2" name="TextBox 4"/>
          <p:cNvSpPr txBox="1">
            <a:spLocks noChangeArrowheads="1"/>
          </p:cNvSpPr>
          <p:nvPr/>
        </p:nvSpPr>
        <p:spPr bwMode="auto">
          <a:xfrm>
            <a:off x="6500826" y="1643050"/>
            <a:ext cx="1655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dirty="0" smtClean="0"/>
              <a:t>(тыс.руб</a:t>
            </a:r>
            <a:r>
              <a:rPr lang="ru-RU" altLang="ru-RU" dirty="0"/>
              <a:t>.)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785794"/>
            <a:ext cx="7513320" cy="9069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0" tIns="0" rIns="0" bIns="0">
            <a:noAutofit/>
          </a:bodyPr>
          <a:lstStyle/>
          <a:p>
            <a:pPr indent="0" algn="ctr"/>
            <a:r>
              <a:rPr lang="ru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Основные характеристики бюджета </a:t>
            </a:r>
          </a:p>
          <a:p>
            <a:pPr indent="0" algn="ctr"/>
            <a:r>
              <a:rPr lang="ru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Лежневского городского поселения </a:t>
            </a:r>
            <a:r>
              <a:rPr lang="ru" b="1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за три </a:t>
            </a:r>
            <a:r>
              <a:rPr lang="ru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ru" b="1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года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42910" y="2071678"/>
          <a:ext cx="7096132" cy="378621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774033"/>
                <a:gridCol w="1774033"/>
                <a:gridCol w="1774033"/>
                <a:gridCol w="1774033"/>
              </a:tblGrid>
              <a:tr h="106985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 показателя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2017 год</a:t>
                      </a:r>
                    </a:p>
                    <a:p>
                      <a:pPr algn="ctr"/>
                      <a:r>
                        <a:rPr lang="ru-RU" sz="1600" dirty="0" smtClean="0"/>
                        <a:t>(исполнено)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млн.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2018 год</a:t>
                      </a:r>
                    </a:p>
                    <a:p>
                      <a:pPr algn="ctr"/>
                      <a:r>
                        <a:rPr lang="ru-RU" sz="1600" dirty="0" smtClean="0"/>
                        <a:t>(исполнено)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млн.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2019 год</a:t>
                      </a:r>
                    </a:p>
                    <a:p>
                      <a:pPr algn="ctr"/>
                      <a:r>
                        <a:rPr lang="ru-RU" sz="1600" dirty="0" smtClean="0"/>
                        <a:t>(исполнено)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млн. руб.</a:t>
                      </a:r>
                    </a:p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619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ДОХОДЫ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46,2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43,3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90,3</a:t>
                      </a:r>
                    </a:p>
                  </a:txBody>
                  <a:tcPr/>
                </a:tc>
              </a:tr>
              <a:tr h="646698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налоговые</a:t>
                      </a:r>
                      <a:r>
                        <a:rPr lang="ru-RU" sz="1600" baseline="0" dirty="0" smtClean="0"/>
                        <a:t> и </a:t>
                      </a:r>
                      <a:r>
                        <a:rPr lang="ru-RU" sz="1600" dirty="0" smtClean="0"/>
                        <a:t>неналоговые 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28,5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32,4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32,7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078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безвозмездные поступления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17,7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57,6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190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РАСХОДЫ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30,8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33,2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109,5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078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Дефицит</a:t>
                      </a:r>
                      <a:r>
                        <a:rPr lang="ru-RU" sz="1600" baseline="0" dirty="0" smtClean="0"/>
                        <a:t> </a:t>
                      </a:r>
                    </a:p>
                    <a:p>
                      <a:r>
                        <a:rPr lang="ru-RU" sz="1600" baseline="0" dirty="0" smtClean="0"/>
                        <a:t>(</a:t>
                      </a:r>
                      <a:r>
                        <a:rPr lang="ru-RU" sz="1600" baseline="0" dirty="0" err="1" smtClean="0"/>
                        <a:t>Профицит</a:t>
                      </a:r>
                      <a:r>
                        <a:rPr lang="ru-RU" sz="1600" baseline="0" dirty="0" smtClean="0"/>
                        <a:t>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-19,2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81000" y="1357298"/>
            <a:ext cx="8400288" cy="37147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>
            <a:noAutofit/>
          </a:bodyPr>
          <a:lstStyle/>
          <a:p>
            <a:pPr indent="0" algn="ctr">
              <a:lnSpc>
                <a:spcPts val="5256"/>
              </a:lnSpc>
            </a:pPr>
            <a:endParaRPr lang="ru" sz="4300" b="1" spc="-50" dirty="0">
              <a:solidFill>
                <a:srgbClr val="FFFFFF"/>
              </a:solidFill>
              <a:latin typeface="Times New Roman"/>
            </a:endParaRPr>
          </a:p>
          <a:p>
            <a:pPr indent="0" algn="ctr">
              <a:lnSpc>
                <a:spcPts val="5256"/>
              </a:lnSpc>
            </a:pPr>
            <a:r>
              <a:rPr lang="ru" sz="4300" b="1" spc="-50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И</a:t>
            </a:r>
            <a:r>
              <a:rPr lang="ru" sz="4300" b="1" spc="-50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сполнение </a:t>
            </a:r>
            <a:r>
              <a:rPr lang="ru" sz="4300" b="1" spc="-50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бюджета </a:t>
            </a:r>
            <a:r>
              <a:rPr lang="ru" sz="4300" b="1" spc="-50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Лежневского </a:t>
            </a:r>
            <a:r>
              <a:rPr lang="ru" sz="4300" b="1" spc="-50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городского поселения в </a:t>
            </a:r>
            <a:r>
              <a:rPr lang="ru" sz="4300" b="1" spc="-50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2019 </a:t>
            </a:r>
            <a:r>
              <a:rPr lang="ru" sz="4300" b="1" spc="-50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году</a:t>
            </a:r>
          </a:p>
          <a:p>
            <a:pPr indent="0" algn="ctr">
              <a:lnSpc>
                <a:spcPts val="5256"/>
              </a:lnSpc>
            </a:pPr>
            <a:r>
              <a:rPr lang="ru" sz="4300" b="1" spc="-50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по доходам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29600" cy="725488"/>
          </a:xfrm>
        </p:spPr>
        <p:txBody>
          <a:bodyPr>
            <a:normAutofit fontScale="90000"/>
          </a:bodyPr>
          <a:lstStyle/>
          <a:p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СТРУКТУРА ДОХОДОВ БЮДЖЕТА ЛЕЖНЕВСКОГО ГОРОДСКОГО ПОСЕЛЕНИЯ НА 2018 год и на плановый период 2019 и 2020 годов.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ru-RU" altLang="ru-RU" dirty="0" smtClean="0"/>
          </a:p>
        </p:txBody>
      </p:sp>
      <p:graphicFrame>
        <p:nvGraphicFramePr>
          <p:cNvPr id="27" name="Диаграмма 26"/>
          <p:cNvGraphicFramePr/>
          <p:nvPr/>
        </p:nvGraphicFramePr>
        <p:xfrm>
          <a:off x="2643174" y="4786322"/>
          <a:ext cx="3143272" cy="1928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609600" y="188976"/>
            <a:ext cx="7912608" cy="73969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>
            <a:noAutofit/>
          </a:bodyPr>
          <a:lstStyle/>
          <a:p>
            <a:pPr indent="0" algn="ctr">
              <a:spcAft>
                <a:spcPts val="630"/>
              </a:spcAft>
            </a:pPr>
            <a:r>
              <a:rPr lang="ru" sz="2000" dirty="0">
                <a:solidFill>
                  <a:srgbClr val="403152"/>
                </a:solidFill>
                <a:latin typeface="Times New Roman"/>
              </a:rPr>
              <a:t>Структура налоговых доходов бюджета </a:t>
            </a:r>
            <a:r>
              <a:rPr lang="ru" sz="2000" dirty="0" smtClean="0">
                <a:solidFill>
                  <a:srgbClr val="403152"/>
                </a:solidFill>
                <a:latin typeface="Times New Roman"/>
              </a:rPr>
              <a:t>Лежневского </a:t>
            </a:r>
            <a:r>
              <a:rPr lang="ru" sz="2000" dirty="0">
                <a:solidFill>
                  <a:srgbClr val="403152"/>
                </a:solidFill>
                <a:latin typeface="Times New Roman"/>
              </a:rPr>
              <a:t>городского</a:t>
            </a:r>
          </a:p>
          <a:p>
            <a:pPr indent="0" algn="ctr">
              <a:spcAft>
                <a:spcPts val="4620"/>
              </a:spcAft>
            </a:pPr>
            <a:r>
              <a:rPr lang="ru" sz="2000" dirty="0">
                <a:solidFill>
                  <a:srgbClr val="403152"/>
                </a:solidFill>
                <a:latin typeface="Times New Roman"/>
              </a:rPr>
              <a:t>поселения в </a:t>
            </a:r>
            <a:r>
              <a:rPr lang="ru" sz="2000" dirty="0" smtClean="0">
                <a:solidFill>
                  <a:srgbClr val="403152"/>
                </a:solidFill>
                <a:latin typeface="Times New Roman"/>
              </a:rPr>
              <a:t>2019 </a:t>
            </a:r>
            <a:r>
              <a:rPr lang="ru" sz="2000" dirty="0">
                <a:solidFill>
                  <a:srgbClr val="403152"/>
                </a:solidFill>
                <a:latin typeface="Times New Roman"/>
              </a:rPr>
              <a:t>году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928926" y="1357298"/>
            <a:ext cx="3286148" cy="51722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>
              <a:spcBef>
                <a:spcPts val="4620"/>
              </a:spcBef>
              <a:spcAft>
                <a:spcPts val="210"/>
              </a:spcAft>
            </a:pPr>
            <a:r>
              <a:rPr lang="ru" sz="2800" b="1" dirty="0" smtClean="0">
                <a:latin typeface="Times New Roman"/>
              </a:rPr>
              <a:t>Налоговые и неналоговые доходы</a:t>
            </a:r>
          </a:p>
          <a:p>
            <a:pPr indent="0" algn="ctr">
              <a:spcBef>
                <a:spcPts val="4620"/>
              </a:spcBef>
              <a:spcAft>
                <a:spcPts val="210"/>
              </a:spcAft>
            </a:pPr>
            <a:endParaRPr lang="ru" sz="2800" b="1" dirty="0" smtClean="0">
              <a:latin typeface="Times New Roman"/>
            </a:endParaRPr>
          </a:p>
          <a:p>
            <a:pPr indent="0" algn="ctr">
              <a:spcBef>
                <a:spcPts val="4620"/>
              </a:spcBef>
              <a:spcAft>
                <a:spcPts val="210"/>
              </a:spcAft>
            </a:pPr>
            <a:endParaRPr lang="ru" sz="2800" b="1" dirty="0">
              <a:latin typeface="Times New Roman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429256" y="1785926"/>
            <a:ext cx="3286148" cy="51722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>
              <a:spcBef>
                <a:spcPts val="4620"/>
              </a:spcBef>
              <a:spcAft>
                <a:spcPts val="210"/>
              </a:spcAft>
            </a:pPr>
            <a:r>
              <a:rPr lang="ru-RU" sz="1600" b="1" dirty="0" smtClean="0">
                <a:latin typeface="Times New Roman"/>
              </a:rPr>
              <a:t>Т</a:t>
            </a:r>
            <a:r>
              <a:rPr lang="ru" sz="1600" b="1" dirty="0" smtClean="0">
                <a:latin typeface="Times New Roman"/>
              </a:rPr>
              <a:t>ыс.руб.</a:t>
            </a:r>
          </a:p>
          <a:p>
            <a:pPr indent="0" algn="ctr">
              <a:spcBef>
                <a:spcPts val="4620"/>
              </a:spcBef>
              <a:spcAft>
                <a:spcPts val="210"/>
              </a:spcAft>
            </a:pPr>
            <a:endParaRPr lang="ru" sz="2800" b="1" dirty="0" smtClean="0">
              <a:latin typeface="Times New Roman"/>
            </a:endParaRPr>
          </a:p>
          <a:p>
            <a:pPr indent="0" algn="ctr">
              <a:spcBef>
                <a:spcPts val="4620"/>
              </a:spcBef>
              <a:spcAft>
                <a:spcPts val="210"/>
              </a:spcAft>
            </a:pPr>
            <a:endParaRPr lang="ru" sz="2800" b="1" dirty="0">
              <a:latin typeface="Times New Roman"/>
            </a:endParaRPr>
          </a:p>
        </p:txBody>
      </p:sp>
      <p:graphicFrame>
        <p:nvGraphicFramePr>
          <p:cNvPr id="24" name="Диаграмма 23"/>
          <p:cNvGraphicFramePr/>
          <p:nvPr/>
        </p:nvGraphicFramePr>
        <p:xfrm>
          <a:off x="1728787" y="1781174"/>
          <a:ext cx="6272237" cy="4148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468313" y="4763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Структура налоговых доходов бюджета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городского поселения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1214422"/>
            <a:ext cx="7894320" cy="695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0" tIns="0" rIns="0" bIns="0">
            <a:noAutofit/>
          </a:bodyPr>
          <a:lstStyle/>
          <a:p>
            <a:pPr indent="0" algn="ctr"/>
            <a:r>
              <a:rPr lang="ru" sz="2800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Безвозмездные </a:t>
            </a:r>
            <a:r>
              <a:rPr lang="ru" sz="2800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поступления в 2019 году (тыс.руб</a:t>
            </a:r>
            <a:r>
              <a:rPr lang="ru" sz="2800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.)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714480" y="2357430"/>
          <a:ext cx="6429420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42910" y="785794"/>
            <a:ext cx="7650480" cy="6351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>
            <a:noAutofit/>
          </a:bodyPr>
          <a:lstStyle/>
          <a:p>
            <a:pPr indent="0" algn="ctr">
              <a:spcAft>
                <a:spcPts val="840"/>
              </a:spcAft>
            </a:pPr>
            <a:r>
              <a:rPr lang="ru" b="1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Итоги исполнения </a:t>
            </a:r>
            <a:r>
              <a:rPr lang="ru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бюджета Лежневского городского поселения за 2019 </a:t>
            </a:r>
            <a:r>
              <a:rPr lang="ru" b="1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год по </a:t>
            </a:r>
            <a:r>
              <a:rPr lang="ru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доходам</a:t>
            </a:r>
            <a:endParaRPr lang="ru" b="1" dirty="0">
              <a:solidFill>
                <a:schemeClr val="tx2">
                  <a:lumMod val="75000"/>
                </a:schemeClr>
              </a:solidFill>
              <a:latin typeface="Times New Roman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00034" y="1428736"/>
          <a:ext cx="8215371" cy="3737618"/>
        </p:xfrm>
        <a:graphic>
          <a:graphicData uri="http://schemas.openxmlformats.org/drawingml/2006/table">
            <a:tbl>
              <a:tblPr/>
              <a:tblGrid>
                <a:gridCol w="1863280"/>
                <a:gridCol w="1499093"/>
                <a:gridCol w="1527326"/>
                <a:gridCol w="1628958"/>
                <a:gridCol w="1696714"/>
              </a:tblGrid>
              <a:tr h="236487">
                <a:tc rowSpan="2">
                  <a:txBody>
                    <a:bodyPr/>
                    <a:lstStyle/>
                    <a:p>
                      <a:pPr marL="254000" indent="0"/>
                      <a:r>
                        <a:rPr lang="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Показатели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Утверждено на </a:t>
                      </a:r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2019 </a:t>
                      </a:r>
                      <a:r>
                        <a:rPr lang="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год, </a:t>
                      </a:r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тыс. </a:t>
                      </a:r>
                      <a:r>
                        <a:rPr lang="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руб.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indent="0" algn="ctr"/>
                      <a:r>
                        <a:rPr lang="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Исполнено за </a:t>
                      </a:r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2019год</a:t>
                      </a:r>
                      <a:endParaRPr lang="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sz="2600"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152400" indent="0">
                        <a:lnSpc>
                          <a:spcPts val="2400"/>
                        </a:lnSpc>
                      </a:pPr>
                      <a:r>
                        <a:rPr lang="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Темп роста к </a:t>
                      </a:r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2018 году</a:t>
                      </a:r>
                      <a:r>
                        <a:rPr lang="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, %</a:t>
                      </a:r>
                    </a:p>
                  </a:txBody>
                  <a:tcPr marL="0" marR="0" marT="0" marB="0" anchor="ctr"/>
                </a:tc>
              </a:tr>
              <a:tr h="532097">
                <a:tc vMerge="1">
                  <a:txBody>
                    <a:bodyPr/>
                    <a:lstStyle/>
                    <a:p>
                      <a:endParaRPr sz="5900"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sz="5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37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тыс. </a:t>
                      </a:r>
                      <a:r>
                        <a:rPr lang="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руб.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в % к</a:t>
                      </a:r>
                    </a:p>
                    <a:p>
                      <a:pPr marL="177800" indent="0">
                        <a:lnSpc>
                          <a:spcPct val="100000"/>
                        </a:lnSpc>
                      </a:pPr>
                      <a:r>
                        <a:rPr lang="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бюджетным</a:t>
                      </a:r>
                    </a:p>
                    <a:p>
                      <a:pPr marL="177800" indent="0">
                        <a:lnSpc>
                          <a:spcPct val="100000"/>
                        </a:lnSpc>
                      </a:pPr>
                      <a:r>
                        <a:rPr lang="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назначениям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sz="5900"/>
                    </a:p>
                  </a:txBody>
                  <a:tcPr marL="0" marR="0" marT="0" marB="0"/>
                </a:tc>
              </a:tr>
              <a:tr h="532097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Доходы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в том числе:</a:t>
                      </a:r>
                      <a:endParaRPr lang="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826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89251,9</a:t>
                      </a:r>
                      <a:endParaRPr lang="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937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90328,5</a:t>
                      </a:r>
                      <a:endParaRPr lang="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80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101,2</a:t>
                      </a:r>
                      <a:endParaRPr lang="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indent="0" algn="ctr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108,4</a:t>
                      </a:r>
                      <a:endParaRPr lang="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836663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Н</a:t>
                      </a:r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алоговые</a:t>
                      </a:r>
                      <a:r>
                        <a:rPr lang="ru" sz="12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 </a:t>
                      </a:r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доходы: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НДФЛ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А</a:t>
                      </a:r>
                      <a:r>
                        <a:rPr lang="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кцизы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- Налог  на имущество 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Земельный налог</a:t>
                      </a:r>
                      <a:endParaRPr lang="ru" sz="12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30484,0</a:t>
                      </a:r>
                    </a:p>
                    <a:p>
                      <a:pPr marL="0" indent="0" algn="ctr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25407,0</a:t>
                      </a:r>
                    </a:p>
                    <a:p>
                      <a:pPr marL="0" indent="0" algn="ctr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1427,0</a:t>
                      </a:r>
                    </a:p>
                    <a:p>
                      <a:pPr marL="0" indent="0" algn="ctr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1000,0</a:t>
                      </a:r>
                    </a:p>
                    <a:p>
                      <a:pPr marL="0" indent="0" algn="ctr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2650,0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937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32395,5</a:t>
                      </a:r>
                    </a:p>
                    <a:p>
                      <a:pPr marL="3937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26502,5</a:t>
                      </a:r>
                    </a:p>
                    <a:p>
                      <a:pPr marL="3937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  1422,2</a:t>
                      </a:r>
                    </a:p>
                    <a:p>
                      <a:pPr marL="3937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1045,2</a:t>
                      </a:r>
                    </a:p>
                    <a:p>
                      <a:pPr marL="3937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2806,9</a:t>
                      </a:r>
                      <a:endParaRPr lang="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80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106,3</a:t>
                      </a:r>
                    </a:p>
                    <a:p>
                      <a:pPr marL="5080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104,3</a:t>
                      </a:r>
                    </a:p>
                    <a:p>
                      <a:pPr marL="5080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99,7</a:t>
                      </a:r>
                    </a:p>
                    <a:p>
                      <a:pPr marL="5080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104,5</a:t>
                      </a:r>
                    </a:p>
                    <a:p>
                      <a:pPr marL="5080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105,9</a:t>
                      </a:r>
                      <a:endParaRPr lang="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     2,3</a:t>
                      </a:r>
                    </a:p>
                    <a:p>
                      <a:pPr marL="457200" indent="0"/>
                      <a:endParaRPr lang="ru" sz="12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  <a:p>
                      <a:pPr marL="457200" indent="0"/>
                      <a:endParaRPr lang="ru" sz="12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  <a:p>
                      <a:pPr marL="457200" indent="0"/>
                      <a:endParaRPr lang="ru" sz="12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  <a:p>
                      <a:pPr marL="457200" indent="0"/>
                      <a:endParaRPr lang="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505994">
                <a:tc>
                  <a:txBody>
                    <a:bodyPr/>
                    <a:lstStyle/>
                    <a:p>
                      <a:pPr marL="254000" indent="9000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-Неналоговые доходы</a:t>
                      </a:r>
                    </a:p>
                    <a:p>
                      <a:pPr marL="0" indent="9000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- доходы от использования имущества</a:t>
                      </a:r>
                    </a:p>
                    <a:p>
                      <a:pPr marL="0" indent="9000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-доходы от продажи активов</a:t>
                      </a:r>
                    </a:p>
                    <a:p>
                      <a:pPr marL="0" indent="9000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-штрафы</a:t>
                      </a:r>
                    </a:p>
                    <a:p>
                      <a:pPr marL="0" indent="9000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-прочие</a:t>
                      </a:r>
                      <a:r>
                        <a:rPr lang="ru" sz="12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 неналоговые доходы</a:t>
                      </a:r>
                      <a:endParaRPr lang="ru" sz="12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826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957,8</a:t>
                      </a:r>
                    </a:p>
                    <a:p>
                      <a:pPr marL="4826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310,0</a:t>
                      </a:r>
                    </a:p>
                    <a:p>
                      <a:pPr marL="482600" indent="0"/>
                      <a:endParaRPr lang="ru" sz="12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  <a:p>
                      <a:pPr marL="4826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437,0</a:t>
                      </a:r>
                    </a:p>
                    <a:p>
                      <a:pPr marL="482600" indent="0"/>
                      <a:endParaRPr lang="ru" sz="12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  <a:p>
                      <a:pPr marL="4826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210,8</a:t>
                      </a:r>
                    </a:p>
                    <a:p>
                      <a:pPr marL="4826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0,0</a:t>
                      </a:r>
                    </a:p>
                    <a:p>
                      <a:pPr marL="482600" indent="0"/>
                      <a:endParaRPr lang="ru" sz="12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461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944,0</a:t>
                      </a:r>
                    </a:p>
                    <a:p>
                      <a:pPr marL="5461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309,3</a:t>
                      </a:r>
                    </a:p>
                    <a:p>
                      <a:pPr marL="546100" indent="0"/>
                      <a:endParaRPr lang="ru" sz="12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  <a:p>
                      <a:pPr marL="5461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423,9</a:t>
                      </a:r>
                    </a:p>
                    <a:p>
                      <a:pPr marL="546100" indent="0"/>
                      <a:endParaRPr lang="ru" sz="12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  <a:p>
                      <a:pPr marL="5461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210,8</a:t>
                      </a:r>
                    </a:p>
                    <a:p>
                      <a:pPr marL="5461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0,0</a:t>
                      </a:r>
                    </a:p>
                    <a:p>
                      <a:pPr marL="546100" indent="0"/>
                      <a:endParaRPr lang="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80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98,6</a:t>
                      </a:r>
                    </a:p>
                    <a:p>
                      <a:pPr marL="5080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99,8</a:t>
                      </a:r>
                    </a:p>
                    <a:p>
                      <a:pPr marL="508000" indent="0"/>
                      <a:endParaRPr lang="ru" sz="12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  <a:p>
                      <a:pPr marL="5080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97,0</a:t>
                      </a:r>
                    </a:p>
                    <a:p>
                      <a:pPr marL="508000" indent="0"/>
                      <a:endParaRPr lang="ru" sz="12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  <a:p>
                      <a:pPr marL="5080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100,0</a:t>
                      </a:r>
                    </a:p>
                    <a:p>
                      <a:pPr marL="5080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0,0</a:t>
                      </a:r>
                    </a:p>
                    <a:p>
                      <a:pPr marL="508000" indent="0"/>
                      <a:endParaRPr lang="ru" sz="12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   -32,8</a:t>
                      </a:r>
                    </a:p>
                    <a:p>
                      <a:pPr marL="457200" indent="0"/>
                      <a:endParaRPr lang="ru" sz="12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  <a:p>
                      <a:pPr marL="457200" indent="0"/>
                      <a:endParaRPr lang="ru" sz="12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  <a:p>
                      <a:pPr marL="457200" indent="0"/>
                      <a:endParaRPr lang="ru" sz="12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  <a:p>
                      <a:pPr marL="457200" indent="0"/>
                      <a:endParaRPr lang="ru" sz="12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  <a:p>
                      <a:pPr marL="457200" indent="0"/>
                      <a:endParaRPr lang="ru" sz="12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  <a:p>
                      <a:pPr marL="457200" indent="0"/>
                      <a:endParaRPr lang="ru" sz="12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  <a:p>
                      <a:pPr marL="457200" indent="0"/>
                      <a:endParaRPr lang="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00034" y="5143512"/>
          <a:ext cx="8215370" cy="1645920"/>
        </p:xfrm>
        <a:graphic>
          <a:graphicData uri="http://schemas.openxmlformats.org/drawingml/2006/table">
            <a:tbl>
              <a:tblPr/>
              <a:tblGrid>
                <a:gridCol w="1857388"/>
                <a:gridCol w="1500198"/>
                <a:gridCol w="1500198"/>
                <a:gridCol w="1643074"/>
                <a:gridCol w="1714512"/>
              </a:tblGrid>
              <a:tr h="857256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Безвозмездные поступления</a:t>
                      </a:r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: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Дотация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Субсидии</a:t>
                      </a:r>
                      <a:endParaRPr lang="ru" sz="1200" b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Субвенции 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-Межбюджетные</a:t>
                      </a:r>
                      <a:r>
                        <a:rPr lang="ru" sz="12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 трансферты</a:t>
                      </a:r>
                      <a:endParaRPr lang="ru" sz="1200" b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Возврат остатков субсидий и субвенций</a:t>
                      </a:r>
                      <a:endParaRPr lang="ru" sz="12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57810,1</a:t>
                      </a:r>
                    </a:p>
                    <a:p>
                      <a:pPr marL="0" indent="0" algn="ctr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10140,0</a:t>
                      </a:r>
                    </a:p>
                    <a:p>
                      <a:pPr marL="0" indent="0" algn="ctr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44679,7</a:t>
                      </a:r>
                    </a:p>
                    <a:p>
                      <a:pPr marL="0" indent="0" algn="ctr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0,4</a:t>
                      </a:r>
                    </a:p>
                    <a:p>
                      <a:pPr marL="0" indent="0" algn="ctr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3000,0</a:t>
                      </a:r>
                    </a:p>
                    <a:p>
                      <a:pPr marL="0" indent="0" algn="ctr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-10,0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/>
                      <a:endParaRPr lang="ru" sz="12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  <a:p>
                      <a:pPr marL="0" indent="0" algn="ctr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57607,7</a:t>
                      </a:r>
                    </a:p>
                    <a:p>
                      <a:pPr marL="0" indent="0" algn="ctr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10140,0</a:t>
                      </a:r>
                    </a:p>
                    <a:p>
                      <a:pPr marL="0" indent="0" algn="ctr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44477,8</a:t>
                      </a:r>
                    </a:p>
                    <a:p>
                      <a:pPr marL="0" indent="0" algn="ctr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0,0</a:t>
                      </a:r>
                    </a:p>
                    <a:p>
                      <a:pPr marL="0" indent="0" algn="ctr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3000,0</a:t>
                      </a:r>
                    </a:p>
                    <a:p>
                      <a:pPr marL="0" indent="0" algn="ctr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-10</a:t>
                      </a:r>
                    </a:p>
                    <a:p>
                      <a:pPr marL="393700" indent="0"/>
                      <a:endParaRPr lang="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80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99,6</a:t>
                      </a:r>
                    </a:p>
                    <a:p>
                      <a:pPr marL="5080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100,0</a:t>
                      </a:r>
                    </a:p>
                    <a:p>
                      <a:pPr marL="5080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99,5</a:t>
                      </a:r>
                    </a:p>
                    <a:p>
                      <a:pPr marL="5080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0,0</a:t>
                      </a:r>
                    </a:p>
                    <a:p>
                      <a:pPr marL="5080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100,0</a:t>
                      </a:r>
                    </a:p>
                    <a:p>
                      <a:pPr marL="5080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100,0</a:t>
                      </a:r>
                      <a:endParaRPr lang="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429,7</a:t>
                      </a:r>
                    </a:p>
                    <a:p>
                      <a:pPr marL="457200" indent="0"/>
                      <a:endParaRPr lang="ru" sz="12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  <a:p>
                      <a:pPr marL="457200" indent="0"/>
                      <a:endParaRPr lang="ru" sz="12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  <a:p>
                      <a:pPr marL="457200" indent="0"/>
                      <a:endParaRPr lang="ru" sz="12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  <a:p>
                      <a:pPr marL="457200" indent="0"/>
                      <a:endParaRPr lang="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85720" y="1142984"/>
            <a:ext cx="8400288" cy="37147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>
            <a:noAutofit/>
          </a:bodyPr>
          <a:lstStyle/>
          <a:p>
            <a:pPr indent="0" algn="ctr">
              <a:lnSpc>
                <a:spcPts val="5256"/>
              </a:lnSpc>
            </a:pPr>
            <a:endParaRPr lang="ru" sz="4300" b="1" spc="-50" dirty="0">
              <a:solidFill>
                <a:srgbClr val="FFFFFF"/>
              </a:solidFill>
              <a:latin typeface="Times New Roman"/>
            </a:endParaRPr>
          </a:p>
          <a:p>
            <a:pPr indent="0" algn="ctr">
              <a:lnSpc>
                <a:spcPts val="5256"/>
              </a:lnSpc>
            </a:pPr>
            <a:r>
              <a:rPr lang="ru" sz="4300" b="1" spc="-50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И</a:t>
            </a:r>
            <a:r>
              <a:rPr lang="ru" sz="4300" b="1" spc="-50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сполнение </a:t>
            </a:r>
            <a:r>
              <a:rPr lang="ru" sz="4300" b="1" spc="-50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бюджета </a:t>
            </a:r>
            <a:r>
              <a:rPr lang="ru" sz="4300" b="1" spc="-50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Лежневского городского </a:t>
            </a:r>
            <a:r>
              <a:rPr lang="ru" sz="4300" b="1" spc="-50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поселения в </a:t>
            </a:r>
            <a:r>
              <a:rPr lang="ru" sz="4300" b="1" spc="-50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2019 </a:t>
            </a:r>
            <a:r>
              <a:rPr lang="ru" sz="4300" b="1" spc="-50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году</a:t>
            </a:r>
          </a:p>
          <a:p>
            <a:pPr indent="0" algn="ctr">
              <a:lnSpc>
                <a:spcPts val="5256"/>
              </a:lnSpc>
            </a:pPr>
            <a:r>
              <a:rPr lang="ru" sz="4300" b="1" spc="-50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по расходам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tula.ru/activity/economics/city-budget/2016/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00692" y="-11930170"/>
            <a:ext cx="7786742" cy="4996567"/>
          </a:xfrm>
          <a:prstGeom prst="rect">
            <a:avLst/>
          </a:prstGeom>
          <a:noFill/>
        </p:spPr>
      </p:pic>
      <p:pic>
        <p:nvPicPr>
          <p:cNvPr id="51204" name="Picture 4" descr="http://900igr.net/up/datas/131371/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43840" y="500042"/>
            <a:ext cx="8900160" cy="763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>
            <a:noAutofit/>
          </a:bodyPr>
          <a:lstStyle/>
          <a:p>
            <a:pPr indent="0" algn="ctr">
              <a:spcAft>
                <a:spcPts val="630"/>
              </a:spcAft>
            </a:pPr>
            <a:r>
              <a:rPr lang="ru" b="1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Распределение бюджетных ассигнований по разделам бюджетной классификации</a:t>
            </a:r>
          </a:p>
          <a:p>
            <a:pPr indent="0" algn="ctr"/>
            <a:r>
              <a:rPr lang="ru" b="1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расходов </a:t>
            </a:r>
            <a:r>
              <a:rPr lang="ru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бюджета Лежневского городского поселения </a:t>
            </a:r>
            <a:r>
              <a:rPr lang="ru" b="1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на </a:t>
            </a:r>
            <a:r>
              <a:rPr lang="ru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2019 </a:t>
            </a:r>
            <a:r>
              <a:rPr lang="ru" b="1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год </a:t>
            </a:r>
            <a:r>
              <a:rPr lang="ru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(тыс.руб</a:t>
            </a:r>
            <a:r>
              <a:rPr lang="ru" b="1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.)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214414" y="1285860"/>
            <a:ext cx="6144590" cy="42862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" sz="2100" b="1" dirty="0" smtClean="0">
                <a:latin typeface="Times New Roman"/>
              </a:rPr>
              <a:t>       </a:t>
            </a:r>
            <a:r>
              <a:rPr lang="ru" sz="21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Распределение </a:t>
            </a:r>
            <a:r>
              <a:rPr lang="ru" sz="2100" b="1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расходов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500035" y="1714488"/>
          <a:ext cx="8215370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472" y="642918"/>
            <a:ext cx="7787640" cy="70654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>
            <a:noAutofit/>
          </a:bodyPr>
          <a:lstStyle/>
          <a:p>
            <a:pPr indent="0" algn="ctr">
              <a:lnSpc>
                <a:spcPts val="2592"/>
              </a:lnSpc>
            </a:pPr>
            <a:r>
              <a:rPr lang="ru" b="1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Исполнение бюджетных назначений главными распорядителями средств бюджета </a:t>
            </a:r>
            <a:r>
              <a:rPr lang="ru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Лежневского городского поселения </a:t>
            </a:r>
            <a:r>
              <a:rPr lang="ru" b="1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за </a:t>
            </a:r>
            <a:r>
              <a:rPr lang="ru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2019 год</a:t>
            </a:r>
            <a:endParaRPr lang="ru" b="1" dirty="0">
              <a:solidFill>
                <a:schemeClr val="tx2">
                  <a:lumMod val="75000"/>
                </a:schemeClr>
              </a:solidFill>
              <a:latin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00958" y="1428736"/>
            <a:ext cx="1109472" cy="2407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0" tIns="0" rIns="0" bIns="0">
            <a:noAutofit/>
          </a:bodyPr>
          <a:lstStyle/>
          <a:p>
            <a:pPr indent="0" algn="r"/>
            <a:r>
              <a:rPr lang="ru" sz="1500" b="1" dirty="0" smtClean="0">
                <a:latin typeface="Times New Roman"/>
              </a:rPr>
              <a:t>(тыс. </a:t>
            </a:r>
            <a:r>
              <a:rPr lang="ru" sz="1500" b="1" dirty="0">
                <a:latin typeface="Times New Roman"/>
              </a:rPr>
              <a:t>руб.)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1928802"/>
          <a:ext cx="8215368" cy="3823186"/>
        </p:xfrm>
        <a:graphic>
          <a:graphicData uri="http://schemas.openxmlformats.org/drawingml/2006/table">
            <a:tbl>
              <a:tblPr/>
              <a:tblGrid>
                <a:gridCol w="3431864"/>
                <a:gridCol w="1707992"/>
                <a:gridCol w="1435051"/>
                <a:gridCol w="1640461"/>
              </a:tblGrid>
              <a:tr h="2079277">
                <a:tc>
                  <a:txBody>
                    <a:bodyPr/>
                    <a:lstStyle/>
                    <a:p>
                      <a:pPr indent="0" algn="ctr">
                        <a:lnSpc>
                          <a:spcPts val="2304"/>
                        </a:lnSpc>
                      </a:pPr>
                      <a:r>
                        <a:rPr lang="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   </a:t>
                      </a:r>
                      <a:endParaRPr lang="ru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ts val="2304"/>
                        </a:lnSpc>
                      </a:pPr>
                      <a:r>
                        <a:rPr lang="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Утверждено Решением Совета на </a:t>
                      </a:r>
                      <a:r>
                        <a:rPr lang="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2019 г.</a:t>
                      </a:r>
                      <a:endParaRPr lang="ru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2280"/>
                        </a:lnSpc>
                      </a:pPr>
                      <a:r>
                        <a:rPr lang="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Исполнено в </a:t>
                      </a:r>
                      <a:r>
                        <a:rPr lang="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2019 </a:t>
                      </a:r>
                      <a:r>
                        <a:rPr lang="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г.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04800" indent="0">
                        <a:lnSpc>
                          <a:spcPts val="2304"/>
                        </a:lnSpc>
                      </a:pPr>
                      <a:r>
                        <a:rPr lang="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Процент</a:t>
                      </a:r>
                    </a:p>
                    <a:p>
                      <a:pPr marL="101600" indent="0">
                        <a:lnSpc>
                          <a:spcPts val="2304"/>
                        </a:lnSpc>
                      </a:pPr>
                      <a:r>
                        <a:rPr lang="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исполнения</a:t>
                      </a:r>
                    </a:p>
                    <a:p>
                      <a:pPr marL="101600" indent="0">
                        <a:lnSpc>
                          <a:spcPts val="2304"/>
                        </a:lnSpc>
                      </a:pPr>
                      <a:r>
                        <a:rPr lang="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бюджетных</a:t>
                      </a:r>
                    </a:p>
                    <a:p>
                      <a:pPr marL="101600" indent="0">
                        <a:lnSpc>
                          <a:spcPts val="2304"/>
                        </a:lnSpc>
                      </a:pPr>
                      <a:r>
                        <a:rPr lang="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назначений</a:t>
                      </a:r>
                    </a:p>
                  </a:txBody>
                  <a:tcPr marL="0" marR="0" marT="0" marB="0" anchor="ctr"/>
                </a:tc>
              </a:tr>
              <a:tr h="855186">
                <a:tc>
                  <a:txBody>
                    <a:bodyPr/>
                    <a:lstStyle/>
                    <a:p>
                      <a:pPr marL="419100" indent="-419100">
                        <a:lnSpc>
                          <a:spcPts val="1500"/>
                        </a:lnSpc>
                      </a:pPr>
                      <a:r>
                        <a:rPr lang="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1. Администрация </a:t>
                      </a:r>
                      <a:r>
                        <a:rPr lang="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Лежневского муниципального района</a:t>
                      </a:r>
                      <a:endParaRPr lang="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0" indent="0" algn="ctr"/>
                      <a:r>
                        <a:rPr lang="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89251,9</a:t>
                      </a:r>
                      <a:endParaRPr lang="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90 328,5</a:t>
                      </a:r>
                      <a:endParaRPr lang="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101,2</a:t>
                      </a:r>
                      <a:endParaRPr lang="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888723">
                <a:tc>
                  <a:txBody>
                    <a:bodyPr/>
                    <a:lstStyle/>
                    <a:p>
                      <a:pPr indent="0"/>
                      <a:r>
                        <a:rPr lang="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Всего</a:t>
                      </a:r>
                      <a:r>
                        <a:rPr lang="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: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0" indent="0" algn="ctr"/>
                      <a:r>
                        <a:rPr lang="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89251,9</a:t>
                      </a:r>
                      <a:endParaRPr lang="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90 328,5</a:t>
                      </a:r>
                      <a:endParaRPr lang="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101,2</a:t>
                      </a:r>
                      <a:endParaRPr lang="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ОСНОВНЫЕ ХАРАКТЕРИСТИКИ БЮДЖЕТА 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ЛЕЖНЕВСКОГО ГОРОДСКОГО ПОСЕЛЕНИЯ 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НА 2020 год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7088" y="1916113"/>
          <a:ext cx="6888184" cy="3460752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444092"/>
                <a:gridCol w="3444092"/>
              </a:tblGrid>
              <a:tr h="865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 год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Доходы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41578,1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Расходы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41578,1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Дефицит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</a:tbl>
          </a:graphicData>
        </a:graphic>
      </p:graphicFrame>
      <p:sp>
        <p:nvSpPr>
          <p:cNvPr id="14356" name="TextBox 4"/>
          <p:cNvSpPr txBox="1">
            <a:spLocks noChangeArrowheads="1"/>
          </p:cNvSpPr>
          <p:nvPr/>
        </p:nvSpPr>
        <p:spPr bwMode="auto">
          <a:xfrm>
            <a:off x="6516688" y="1484313"/>
            <a:ext cx="1655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dirty="0" smtClean="0"/>
              <a:t>(тыс.руб</a:t>
            </a:r>
            <a:r>
              <a:rPr lang="ru-RU" altLang="ru-RU" dirty="0"/>
              <a:t>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857356" y="357166"/>
            <a:ext cx="6453188" cy="863600"/>
          </a:xfrm>
        </p:spPr>
        <p:txBody>
          <a:bodyPr/>
          <a:lstStyle/>
          <a:p>
            <a:pPr eaLnBrk="1" hangingPunct="1"/>
            <a:r>
              <a:rPr lang="ru-RU" altLang="ru-RU" sz="2800" b="1" dirty="0" err="1" smtClean="0"/>
              <a:t>Лежневское</a:t>
            </a:r>
            <a:r>
              <a:rPr lang="ru-RU" altLang="ru-RU" sz="2800" b="1" dirty="0" smtClean="0"/>
              <a:t> городское поселение</a:t>
            </a:r>
          </a:p>
        </p:txBody>
      </p:sp>
      <p:pic>
        <p:nvPicPr>
          <p:cNvPr id="7171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573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Box 1"/>
          <p:cNvSpPr txBox="1">
            <a:spLocks noChangeArrowheads="1"/>
          </p:cNvSpPr>
          <p:nvPr/>
        </p:nvSpPr>
        <p:spPr bwMode="auto">
          <a:xfrm>
            <a:off x="250825" y="3284538"/>
            <a:ext cx="30972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dirty="0"/>
          </a:p>
          <a:p>
            <a:r>
              <a:rPr lang="ru-RU" altLang="ru-RU" dirty="0"/>
              <a:t>Численность населения на</a:t>
            </a:r>
          </a:p>
          <a:p>
            <a:r>
              <a:rPr lang="ru-RU" altLang="ru-RU" dirty="0" smtClean="0"/>
              <a:t>01.01.2020 </a:t>
            </a:r>
            <a:r>
              <a:rPr lang="ru-RU" altLang="ru-RU" dirty="0"/>
              <a:t>– </a:t>
            </a:r>
            <a:r>
              <a:rPr lang="ru-RU" altLang="ru-RU" dirty="0" smtClean="0"/>
              <a:t>7635 </a:t>
            </a:r>
            <a:r>
              <a:rPr lang="ru-RU" altLang="ru-RU" dirty="0"/>
              <a:t>человек</a:t>
            </a:r>
          </a:p>
        </p:txBody>
      </p:sp>
      <p:pic>
        <p:nvPicPr>
          <p:cNvPr id="7173" name="Picture 7" descr="C:\Users\Администратор\Desktop\d0bbd0b5d0b6d0bdd0b5d0b2d0be1-267x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643063"/>
            <a:ext cx="3500438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95072" y="1019969"/>
          <a:ext cx="8827008" cy="5249884"/>
        </p:xfrm>
        <a:graphic>
          <a:graphicData uri="http://schemas.openxmlformats.org/drawingml/2006/table">
            <a:tbl>
              <a:tblPr/>
              <a:tblGrid>
                <a:gridCol w="2804160"/>
                <a:gridCol w="1926336"/>
                <a:gridCol w="1877568"/>
                <a:gridCol w="2218944"/>
              </a:tblGrid>
              <a:tr h="536365">
                <a:tc gridSpan="4">
                  <a:txBody>
                    <a:bodyPr/>
                    <a:lstStyle/>
                    <a:p>
                      <a:pPr indent="0" algn="ctr"/>
                      <a:r>
                        <a:rPr lang="ru" sz="23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Исполнение бюджета за </a:t>
                      </a:r>
                      <a:r>
                        <a:rPr lang="ru" sz="2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2019 </a:t>
                      </a:r>
                      <a:r>
                        <a:rPr lang="ru" sz="23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год по </a:t>
                      </a:r>
                      <a:r>
                        <a:rPr lang="ru" sz="2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отраслям</a:t>
                      </a:r>
                      <a:endParaRPr lang="ru" sz="23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sz="36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36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3600"/>
                    </a:p>
                  </a:txBody>
                  <a:tcPr marL="0" marR="0" marT="0" marB="0"/>
                </a:tc>
              </a:tr>
              <a:tr h="551750">
                <a:tc>
                  <a:txBody>
                    <a:bodyPr/>
                    <a:lstStyle/>
                    <a:p>
                      <a:pPr indent="0" algn="ctr"/>
                      <a:r>
                        <a:rPr lang="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Наименование отрасли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920"/>
                        </a:lnSpc>
                      </a:pPr>
                      <a:r>
                        <a:rPr lang="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Утверждено на </a:t>
                      </a:r>
                      <a:r>
                        <a:rPr lang="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2019г., тыс.</a:t>
                      </a:r>
                      <a:r>
                        <a:rPr lang="ru" sz="16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1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р</a:t>
                      </a:r>
                      <a:r>
                        <a:rPr lang="ru" sz="16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уб.</a:t>
                      </a:r>
                      <a:endParaRPr lang="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ts val="19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Исполнено за </a:t>
                      </a:r>
                      <a:r>
                        <a:rPr lang="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2019г., тыс.</a:t>
                      </a:r>
                      <a:r>
                        <a:rPr lang="ru" sz="16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1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р</a:t>
                      </a:r>
                      <a:r>
                        <a:rPr lang="ru" sz="16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уб.</a:t>
                      </a:r>
                      <a:endParaRPr lang="ru" sz="16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630"/>
                        </a:spcAft>
                      </a:pPr>
                      <a:r>
                        <a:rPr lang="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%</a:t>
                      </a:r>
                    </a:p>
                    <a:p>
                      <a:pPr indent="0" algn="ctr"/>
                      <a:r>
                        <a:rPr lang="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исполнения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51750">
                <a:tc>
                  <a:txBody>
                    <a:bodyPr/>
                    <a:lstStyle/>
                    <a:p>
                      <a:pPr marL="114300" indent="0">
                        <a:spcAft>
                          <a:spcPts val="630"/>
                        </a:spcAft>
                      </a:pPr>
                      <a:r>
                        <a:rPr lang="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Общегосударственные</a:t>
                      </a:r>
                    </a:p>
                    <a:p>
                      <a:pPr marL="114300" indent="0"/>
                      <a:r>
                        <a:rPr lang="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вопросы</a:t>
                      </a:r>
                    </a:p>
                  </a:txBody>
                  <a:tcPr marL="0" marR="0" marT="0" marB="0" anchor="ctr">
                    <a:solidFill>
                      <a:srgbClr val="D2D6E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1315,5</a:t>
                      </a:r>
                      <a:endParaRPr lang="ru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D2D6E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677,3</a:t>
                      </a:r>
                      <a:endParaRPr lang="ru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D2D6E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51,5</a:t>
                      </a:r>
                    </a:p>
                  </a:txBody>
                  <a:tcPr marL="0" marR="0" marT="0" marB="0" anchor="ctr">
                    <a:solidFill>
                      <a:srgbClr val="D2D6E7"/>
                    </a:solidFill>
                  </a:tcPr>
                </a:tc>
              </a:tr>
              <a:tr h="715784">
                <a:tc>
                  <a:txBody>
                    <a:bodyPr/>
                    <a:lstStyle/>
                    <a:p>
                      <a:pPr marL="114300" indent="0"/>
                      <a:r>
                        <a:rPr lang="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  <a:endParaRPr lang="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rgbClr val="E6ECF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260,5</a:t>
                      </a:r>
                      <a:endParaRPr lang="ru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rgbClr val="E6ECF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260,5</a:t>
                      </a:r>
                      <a:endParaRPr lang="ru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rgbClr val="E6ECF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100</a:t>
                      </a:r>
                      <a:endParaRPr lang="ru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rgbClr val="E6ECF6"/>
                    </a:solidFill>
                  </a:tcPr>
                </a:tc>
              </a:tr>
              <a:tr h="497433">
                <a:tc>
                  <a:txBody>
                    <a:bodyPr/>
                    <a:lstStyle/>
                    <a:p>
                      <a:pPr marL="114300" indent="0"/>
                      <a:r>
                        <a:rPr lang="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0" marR="0" marT="0" marB="0">
                    <a:solidFill>
                      <a:srgbClr val="D2D6E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15754,9</a:t>
                      </a:r>
                      <a:endParaRPr lang="ru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rgbClr val="D2D6E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10224,6</a:t>
                      </a:r>
                      <a:endParaRPr lang="ru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rgbClr val="D2D6E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64,9</a:t>
                      </a:r>
                      <a:endParaRPr lang="ru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rgbClr val="D2D6E7"/>
                    </a:solidFill>
                  </a:tcPr>
                </a:tc>
              </a:tr>
              <a:tr h="526897">
                <a:tc>
                  <a:txBody>
                    <a:bodyPr/>
                    <a:lstStyle/>
                    <a:p>
                      <a:pPr marL="114300" indent="0">
                        <a:spcAft>
                          <a:spcPts val="420"/>
                        </a:spcAft>
                      </a:pPr>
                      <a:r>
                        <a:rPr lang="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Жилищно-коммунальное</a:t>
                      </a:r>
                    </a:p>
                    <a:p>
                      <a:pPr marL="114300" indent="0"/>
                      <a:r>
                        <a:rPr lang="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хозяйство</a:t>
                      </a:r>
                    </a:p>
                  </a:txBody>
                  <a:tcPr marL="0" marR="0" marT="0" marB="0">
                    <a:solidFill>
                      <a:srgbClr val="E6ECF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80680,6</a:t>
                      </a:r>
                      <a:endParaRPr lang="ru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rgbClr val="E6ECF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77514,5</a:t>
                      </a:r>
                      <a:endParaRPr lang="ru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rgbClr val="E6ECF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96,1</a:t>
                      </a:r>
                      <a:endParaRPr lang="ru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E6ECF6"/>
                    </a:solidFill>
                  </a:tcPr>
                </a:tc>
              </a:tr>
              <a:tr h="378482">
                <a:tc>
                  <a:txBody>
                    <a:bodyPr/>
                    <a:lstStyle/>
                    <a:p>
                      <a:pPr marL="114300" indent="0"/>
                      <a:r>
                        <a:rPr lang="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Молодежная политика</a:t>
                      </a:r>
                      <a:endParaRPr lang="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D2D6E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70,0</a:t>
                      </a:r>
                      <a:endParaRPr lang="ru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D2D6E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70,0</a:t>
                      </a:r>
                      <a:endParaRPr lang="ru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D2D6E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100,0</a:t>
                      </a:r>
                      <a:endParaRPr lang="ru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D2D6E7"/>
                    </a:solidFill>
                  </a:tcPr>
                </a:tc>
              </a:tr>
              <a:tr h="378482">
                <a:tc>
                  <a:txBody>
                    <a:bodyPr/>
                    <a:lstStyle/>
                    <a:p>
                      <a:pPr marL="114300" indent="0"/>
                      <a:r>
                        <a:rPr lang="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Культура, кинематография</a:t>
                      </a:r>
                      <a:endParaRPr lang="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D2D6E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21173,2</a:t>
                      </a:r>
                      <a:endParaRPr lang="ru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D2D6E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20605,8</a:t>
                      </a:r>
                      <a:endParaRPr lang="ru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D2D6E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97,65</a:t>
                      </a:r>
                      <a:endParaRPr lang="ru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D2D6E7"/>
                    </a:solidFill>
                  </a:tcPr>
                </a:tc>
              </a:tr>
              <a:tr h="391459">
                <a:tc>
                  <a:txBody>
                    <a:bodyPr/>
                    <a:lstStyle/>
                    <a:p>
                      <a:pPr marL="114300" indent="0"/>
                      <a:r>
                        <a:rPr lang="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Пенсионное</a:t>
                      </a:r>
                      <a:r>
                        <a:rPr lang="ru" sz="16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 обеспечение</a:t>
                      </a:r>
                      <a:endParaRPr lang="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E6ECF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108,0</a:t>
                      </a:r>
                      <a:endParaRPr lang="ru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E6ECF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108,0</a:t>
                      </a:r>
                      <a:endParaRPr lang="ru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E6ECF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100</a:t>
                      </a:r>
                      <a:endParaRPr lang="ru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E6ECF6"/>
                    </a:solidFill>
                  </a:tcPr>
                </a:tc>
              </a:tr>
              <a:tr h="43628">
                <a:tc>
                  <a:txBody>
                    <a:bodyPr/>
                    <a:lstStyle/>
                    <a:p>
                      <a:pPr marL="114300" indent="0"/>
                      <a:endParaRPr lang="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rgbClr val="D2D6E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endParaRPr lang="ru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D2D6E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endParaRPr lang="ru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D2D6E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endParaRPr lang="ru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D2D6E7"/>
                    </a:solidFill>
                  </a:tcPr>
                </a:tc>
              </a:tr>
              <a:tr h="426063">
                <a:tc>
                  <a:txBody>
                    <a:bodyPr/>
                    <a:lstStyle/>
                    <a:p>
                      <a:pPr indent="0" algn="ctr"/>
                      <a:r>
                        <a:rPr lang="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Всего:</a:t>
                      </a:r>
                    </a:p>
                  </a:txBody>
                  <a:tcPr marL="0" marR="0" marT="0" marB="0" anchor="ctr">
                    <a:solidFill>
                      <a:srgbClr val="E6ECF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119362,7</a:t>
                      </a:r>
                      <a:endParaRPr lang="ru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E6ECF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109460,7</a:t>
                      </a:r>
                      <a:endParaRPr lang="ru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E6ECF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91,7</a:t>
                      </a:r>
                      <a:endParaRPr lang="ru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E6ECF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2910" y="857232"/>
            <a:ext cx="7869936" cy="52864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>
            <a:noAutofit/>
          </a:bodyPr>
          <a:lstStyle/>
          <a:p>
            <a:pPr indent="0" algn="ctr"/>
            <a:endParaRPr lang="ru" sz="2800" dirty="0" smtClean="0">
              <a:solidFill>
                <a:schemeClr val="tx2">
                  <a:lumMod val="75000"/>
                </a:schemeClr>
              </a:solidFill>
              <a:latin typeface="Times New Roman"/>
            </a:endParaRPr>
          </a:p>
          <a:p>
            <a:pPr indent="0" algn="ctr"/>
            <a:endParaRPr lang="ru" sz="2800" dirty="0" smtClean="0">
              <a:solidFill>
                <a:schemeClr val="tx2">
                  <a:lumMod val="75000"/>
                </a:schemeClr>
              </a:solidFill>
              <a:latin typeface="Times New Roman"/>
            </a:endParaRPr>
          </a:p>
          <a:p>
            <a:pPr indent="0" algn="ctr"/>
            <a:r>
              <a:rPr lang="ru" sz="2800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Исполнение </a:t>
            </a:r>
            <a:r>
              <a:rPr lang="ru" sz="2800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расходной части </a:t>
            </a:r>
            <a:r>
              <a:rPr lang="ru" sz="2800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бюджета Лежневского городского  поселения </a:t>
            </a:r>
            <a:r>
              <a:rPr lang="ru" sz="2800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по </a:t>
            </a:r>
            <a:r>
              <a:rPr lang="ru" sz="2800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муниципальной программе </a:t>
            </a:r>
          </a:p>
          <a:p>
            <a:pPr indent="0" algn="ctr"/>
            <a:r>
              <a:rPr lang="ru" sz="2800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Лежневского городского поселения </a:t>
            </a:r>
          </a:p>
          <a:p>
            <a:pPr algn="ctr"/>
            <a:r>
              <a:rPr lang="ru" sz="2800" b="1" i="1" u="sng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«</a:t>
            </a:r>
            <a:r>
              <a:rPr lang="ru-RU" altLang="ru-RU" sz="2800" b="1" i="1" u="sng" dirty="0" smtClean="0">
                <a:solidFill>
                  <a:schemeClr val="tx2">
                    <a:lumMod val="75000"/>
                  </a:schemeClr>
                </a:solidFill>
              </a:rPr>
              <a:t>Развитие транспортной системы </a:t>
            </a:r>
            <a:r>
              <a:rPr lang="ru-RU" altLang="ru-RU" sz="2800" b="1" i="1" u="sng" dirty="0" err="1" smtClean="0">
                <a:solidFill>
                  <a:schemeClr val="tx2">
                    <a:lumMod val="75000"/>
                  </a:schemeClr>
                </a:solidFill>
              </a:rPr>
              <a:t>Лежневского</a:t>
            </a:r>
            <a:r>
              <a:rPr lang="ru-RU" altLang="ru-RU" sz="2800" b="1" i="1" u="sng" dirty="0" smtClean="0">
                <a:solidFill>
                  <a:schemeClr val="tx2">
                    <a:lumMod val="75000"/>
                  </a:schemeClr>
                </a:solidFill>
              </a:rPr>
              <a:t> городского поселения»</a:t>
            </a:r>
          </a:p>
          <a:p>
            <a:pPr indent="0" algn="ctr">
              <a:lnSpc>
                <a:spcPts val="5232"/>
              </a:lnSpc>
            </a:pPr>
            <a:endParaRPr lang="ru" sz="2800" dirty="0">
              <a:solidFill>
                <a:schemeClr val="tx2">
                  <a:lumMod val="75000"/>
                </a:schemeClr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www.selskie-vesti.ru/netcat_files/Image/656_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321471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selskie-vesti.ru/netcat_files/Image/742-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57166"/>
            <a:ext cx="3214710" cy="242889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7" name="Прямоугольник 6"/>
          <p:cNvSpPr/>
          <p:nvPr/>
        </p:nvSpPr>
        <p:spPr>
          <a:xfrm>
            <a:off x="3500430" y="142852"/>
            <a:ext cx="2214578" cy="1208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lnSpc>
                <a:spcPts val="2904"/>
              </a:lnSpc>
            </a:pPr>
            <a:r>
              <a:rPr lang="ru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Объем расходов </a:t>
            </a:r>
          </a:p>
          <a:p>
            <a:pPr indent="0" algn="ctr">
              <a:lnSpc>
                <a:spcPts val="2904"/>
              </a:lnSpc>
            </a:pPr>
            <a:r>
              <a:rPr lang="ru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за 2019 год:</a:t>
            </a:r>
          </a:p>
          <a:p>
            <a:pPr indent="0" algn="ctr">
              <a:lnSpc>
                <a:spcPts val="2904"/>
              </a:lnSpc>
            </a:pPr>
            <a:r>
              <a:rPr lang="ru" b="1" u="sng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8011,4тыс.руб.</a:t>
            </a:r>
            <a:endParaRPr lang="ru" b="1" u="sng" dirty="0">
              <a:solidFill>
                <a:schemeClr val="tx2">
                  <a:lumMod val="75000"/>
                </a:schemeClr>
              </a:solidFill>
              <a:latin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868" y="1500174"/>
            <a:ext cx="21431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развитие автомобильных дорог общего пользования местного значения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http://www.selskie-vesti.ru/netcat_files/Image/721_3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286256"/>
            <a:ext cx="335758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selskie-vesti.ru/netcat_files/Image/841_2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4357695"/>
            <a:ext cx="314327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3000372"/>
            <a:ext cx="8786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Выполнен ремонт участков автомобильных дорог ул. Маяковского- ул. Луговая; ул. Фабричная. Обеспечено содержание улично-дорожной сети в летний и зимний период. </a:t>
            </a:r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42910" y="857232"/>
            <a:ext cx="7869936" cy="52864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>
            <a:noAutofit/>
          </a:bodyPr>
          <a:lstStyle/>
          <a:p>
            <a:pPr indent="0" algn="ctr"/>
            <a:endParaRPr lang="ru" sz="2800" dirty="0" smtClean="0">
              <a:solidFill>
                <a:schemeClr val="tx2">
                  <a:lumMod val="75000"/>
                </a:schemeClr>
              </a:solidFill>
              <a:latin typeface="Times New Roman"/>
            </a:endParaRPr>
          </a:p>
          <a:p>
            <a:pPr indent="0" algn="ctr"/>
            <a:endParaRPr lang="ru" sz="2800" dirty="0" smtClean="0">
              <a:solidFill>
                <a:schemeClr val="tx2">
                  <a:lumMod val="75000"/>
                </a:schemeClr>
              </a:solidFill>
              <a:latin typeface="Times New Roman"/>
            </a:endParaRPr>
          </a:p>
          <a:p>
            <a:pPr indent="0" algn="ctr"/>
            <a:r>
              <a:rPr lang="ru" sz="2800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Исполнение </a:t>
            </a:r>
            <a:r>
              <a:rPr lang="ru" sz="2800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расходной части </a:t>
            </a:r>
            <a:r>
              <a:rPr lang="ru" sz="2800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бюджета Лежневского городского  поселения </a:t>
            </a:r>
            <a:r>
              <a:rPr lang="ru" sz="2800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по </a:t>
            </a:r>
            <a:r>
              <a:rPr lang="ru" sz="2800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муниципальной программе </a:t>
            </a:r>
          </a:p>
          <a:p>
            <a:pPr indent="0" algn="ctr"/>
            <a:r>
              <a:rPr lang="ru" sz="2800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Лежневского городского поселения </a:t>
            </a:r>
          </a:p>
          <a:p>
            <a:pPr algn="ctr"/>
            <a:r>
              <a:rPr lang="ru" sz="2800" b="1" i="1" u="sng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«</a:t>
            </a:r>
            <a:r>
              <a:rPr lang="ru-RU" altLang="ru-RU" sz="2800" b="1" i="1" u="sng" dirty="0" smtClean="0">
                <a:solidFill>
                  <a:schemeClr val="tx2">
                    <a:lumMod val="75000"/>
                  </a:schemeClr>
                </a:solidFill>
              </a:rPr>
              <a:t>Формирование современной городской среды на территории </a:t>
            </a:r>
            <a:r>
              <a:rPr lang="ru-RU" altLang="ru-RU" sz="2800" b="1" i="1" u="sng" dirty="0" err="1" smtClean="0">
                <a:solidFill>
                  <a:schemeClr val="tx2">
                    <a:lumMod val="75000"/>
                  </a:schemeClr>
                </a:solidFill>
              </a:rPr>
              <a:t>Лежневского</a:t>
            </a:r>
            <a:r>
              <a:rPr lang="ru-RU" altLang="ru-RU" sz="2800" b="1" i="1" u="sng" dirty="0" smtClean="0">
                <a:solidFill>
                  <a:schemeClr val="tx2">
                    <a:lumMod val="75000"/>
                  </a:schemeClr>
                </a:solidFill>
              </a:rPr>
              <a:t> городского поселения »</a:t>
            </a:r>
          </a:p>
          <a:p>
            <a:pPr indent="0" algn="ctr">
              <a:lnSpc>
                <a:spcPts val="5232"/>
              </a:lnSpc>
            </a:pPr>
            <a:endParaRPr lang="ru" sz="2800" dirty="0">
              <a:solidFill>
                <a:schemeClr val="tx2">
                  <a:lumMod val="75000"/>
                </a:schemeClr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pimg.mycdn.me/getImage?url=http%3A%2F%2Fwyksa.ru%2Fnews%2Fdata%2Fupimages%2Fbez-nazvaniya-formir.jpg&amp;type=WIDE_FEED_PANORAMA&amp;signatureToken=JNVn4rPtjR1pyQdezDnLi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643042" y="2357430"/>
            <a:ext cx="6429420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b="1" u="sng" dirty="0" smtClean="0"/>
              <a:t>В рамках реализации программы было освоено бюджетных средств в размере 49586,3 тыс.руб. Были выполнены следующие мероприятия:</a:t>
            </a:r>
          </a:p>
          <a:p>
            <a:pPr marL="342900" indent="-342900">
              <a:buAutoNum type="arabicPeriod"/>
              <a:defRPr/>
            </a:pPr>
            <a:r>
              <a:rPr lang="ru-RU" b="1" u="sng" dirty="0" smtClean="0"/>
              <a:t>Благоустройство общественной территории Рабочий сад, установка хоккейной площадки на стадионе Текстильщик</a:t>
            </a:r>
          </a:p>
          <a:p>
            <a:pPr marL="342900" indent="-342900">
              <a:buAutoNum type="arabicPeriod"/>
              <a:defRPr/>
            </a:pPr>
            <a:r>
              <a:rPr lang="ru-RU" b="1" u="sng" dirty="0" smtClean="0"/>
              <a:t>Благоустройство дворовых территорий многоквартирных домов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14612" y="4286256"/>
            <a:ext cx="3786214" cy="2031325"/>
          </a:xfrm>
          <a:prstGeom prst="rect">
            <a:avLst/>
          </a:prstGeom>
          <a:solidFill>
            <a:schemeClr val="bg1">
              <a:lumMod val="85000"/>
              <a:alpha val="72000"/>
            </a:schemeClr>
          </a:solidFill>
        </p:spPr>
        <p:txBody>
          <a:bodyPr wrap="square">
            <a:spAutoFit/>
          </a:bodyPr>
          <a:lstStyle/>
          <a:p>
            <a:r>
              <a:rPr lang="ru-RU" b="1" u="sng" dirty="0"/>
              <a:t>Цель </a:t>
            </a:r>
            <a:r>
              <a:rPr lang="ru-RU" b="1" u="sng" dirty="0" smtClean="0"/>
              <a:t>программы</a:t>
            </a:r>
            <a:r>
              <a:rPr lang="ru-RU" dirty="0" smtClean="0"/>
              <a:t> 1.Повышение уровня благоустройства дворовых территорий.</a:t>
            </a:r>
          </a:p>
          <a:p>
            <a:r>
              <a:rPr lang="ru-RU" dirty="0" smtClean="0"/>
              <a:t>2. Повышение уровня благоустройства общественных территорий.</a:t>
            </a:r>
          </a:p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42910" y="857232"/>
            <a:ext cx="7869936" cy="52864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>
            <a:noAutofit/>
          </a:bodyPr>
          <a:lstStyle/>
          <a:p>
            <a:pPr indent="0" algn="ctr"/>
            <a:endParaRPr lang="ru" sz="2800" dirty="0" smtClean="0">
              <a:solidFill>
                <a:schemeClr val="tx2">
                  <a:lumMod val="75000"/>
                </a:schemeClr>
              </a:solidFill>
              <a:latin typeface="Times New Roman"/>
            </a:endParaRPr>
          </a:p>
          <a:p>
            <a:pPr indent="0" algn="ctr"/>
            <a:endParaRPr lang="ru" sz="2800" dirty="0" smtClean="0">
              <a:solidFill>
                <a:schemeClr val="tx2">
                  <a:lumMod val="75000"/>
                </a:schemeClr>
              </a:solidFill>
              <a:latin typeface="Times New Roman"/>
            </a:endParaRPr>
          </a:p>
          <a:p>
            <a:pPr indent="0" algn="ctr"/>
            <a:r>
              <a:rPr lang="ru" sz="2800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Исполнение </a:t>
            </a:r>
            <a:r>
              <a:rPr lang="ru" sz="2800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расходной части </a:t>
            </a:r>
            <a:r>
              <a:rPr lang="ru" sz="2800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бюджета Лежневского городского  поселения </a:t>
            </a:r>
            <a:r>
              <a:rPr lang="ru" sz="2800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по </a:t>
            </a:r>
            <a:r>
              <a:rPr lang="ru" sz="2800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муниципальной программе </a:t>
            </a:r>
          </a:p>
          <a:p>
            <a:pPr indent="0" algn="ctr"/>
            <a:r>
              <a:rPr lang="ru" sz="2800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Лежневского городского поселения </a:t>
            </a:r>
          </a:p>
          <a:p>
            <a:pPr algn="ctr"/>
            <a:r>
              <a:rPr lang="ru" sz="2800" b="1" i="1" u="sng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«</a:t>
            </a:r>
            <a:r>
              <a:rPr lang="ru-RU" altLang="ru-RU" sz="2800" b="1" i="1" u="sng" dirty="0" smtClean="0">
                <a:solidFill>
                  <a:schemeClr val="tx2">
                    <a:lumMod val="75000"/>
                  </a:schemeClr>
                </a:solidFill>
              </a:rPr>
              <a:t>Детские игровые площадки </a:t>
            </a:r>
            <a:r>
              <a:rPr lang="ru-RU" altLang="ru-RU" sz="2800" b="1" i="1" u="sng" dirty="0" err="1" smtClean="0">
                <a:solidFill>
                  <a:schemeClr val="tx2">
                    <a:lumMod val="75000"/>
                  </a:schemeClr>
                </a:solidFill>
              </a:rPr>
              <a:t>Лежневского</a:t>
            </a:r>
            <a:r>
              <a:rPr lang="ru-RU" altLang="ru-RU" sz="2800" b="1" i="1" u="sng" dirty="0" smtClean="0">
                <a:solidFill>
                  <a:schemeClr val="tx2">
                    <a:lumMod val="75000"/>
                  </a:schemeClr>
                </a:solidFill>
              </a:rPr>
              <a:t> городского поселения »</a:t>
            </a:r>
          </a:p>
          <a:p>
            <a:pPr indent="0" algn="ctr">
              <a:lnSpc>
                <a:spcPts val="5232"/>
              </a:lnSpc>
            </a:pPr>
            <a:endParaRPr lang="ru" sz="2800" dirty="0">
              <a:solidFill>
                <a:schemeClr val="tx2">
                  <a:lumMod val="75000"/>
                </a:schemeClr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www.huzhe.net/files/comments/380751/images/thumbs/380749_c9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46571"/>
            <a:ext cx="7215238" cy="541142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71472" y="0"/>
            <a:ext cx="7858180" cy="258532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b="1" u="sng" dirty="0" smtClean="0"/>
              <a:t>В рамках реализации программы было освоено бюджетных средств в размере 553,2 тыс.руб. в том числе: 227,2тыс.руб. за счет местного бюджета, 326,0 </a:t>
            </a:r>
            <a:r>
              <a:rPr lang="ru-RU" b="1" u="sng" dirty="0" err="1" smtClean="0"/>
              <a:t>тыс.руб</a:t>
            </a:r>
            <a:r>
              <a:rPr lang="ru-RU" b="1" u="sng" dirty="0" smtClean="0"/>
              <a:t> за счет средств областного бюджета.</a:t>
            </a:r>
          </a:p>
          <a:p>
            <a:pPr>
              <a:defRPr/>
            </a:pPr>
            <a:r>
              <a:rPr lang="ru-RU" b="1" u="sng" dirty="0" smtClean="0"/>
              <a:t> Были выполнены следующие мероприятия:</a:t>
            </a:r>
          </a:p>
          <a:p>
            <a:pPr marL="342900" indent="-342900">
              <a:buAutoNum type="arabicPeriod"/>
              <a:defRPr/>
            </a:pPr>
            <a:r>
              <a:rPr lang="ru-RU" b="1" u="sng" dirty="0" smtClean="0"/>
              <a:t>Устройство детской игровой площадки на стадионе ул. Свердлова(возле дома </a:t>
            </a:r>
            <a:r>
              <a:rPr lang="ru-RU" b="1" u="sng" dirty="0" err="1" smtClean="0"/>
              <a:t>д</a:t>
            </a:r>
            <a:r>
              <a:rPr lang="ru-RU" b="1" u="sng" dirty="0" smtClean="0"/>
              <a:t>/с «Сказка»)</a:t>
            </a:r>
          </a:p>
          <a:p>
            <a:pPr marL="342900" indent="-342900">
              <a:buAutoNum type="arabicPeriod"/>
              <a:defRPr/>
            </a:pPr>
            <a:r>
              <a:rPr lang="ru-RU" b="1" u="sng" dirty="0" smtClean="0"/>
              <a:t>Устройство детской игровой площадки во дворе дома  №38 ул. Ивановская</a:t>
            </a:r>
          </a:p>
          <a:p>
            <a:pPr marL="342900" indent="-342900">
              <a:buAutoNum type="arabicPeriod"/>
              <a:defRPr/>
            </a:pPr>
            <a:endParaRPr lang="ru-RU" b="1" u="sng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000232" y="5380672"/>
            <a:ext cx="5500726" cy="1200329"/>
          </a:xfrm>
          <a:prstGeom prst="rect">
            <a:avLst/>
          </a:prstGeom>
          <a:solidFill>
            <a:schemeClr val="bg1">
              <a:lumMod val="85000"/>
              <a:alpha val="72000"/>
            </a:schemeClr>
          </a:solidFill>
        </p:spPr>
        <p:txBody>
          <a:bodyPr wrap="square">
            <a:spAutoFit/>
          </a:bodyPr>
          <a:lstStyle/>
          <a:p>
            <a:r>
              <a:rPr lang="ru-RU" b="1" u="sng" dirty="0"/>
              <a:t>Цель </a:t>
            </a:r>
            <a:r>
              <a:rPr lang="ru-RU" b="1" u="sng" dirty="0" smtClean="0"/>
              <a:t>программы</a:t>
            </a:r>
            <a:r>
              <a:rPr lang="ru-RU" dirty="0" smtClean="0"/>
              <a:t> :</a:t>
            </a:r>
          </a:p>
          <a:p>
            <a:r>
              <a:rPr lang="ru-RU" dirty="0" smtClean="0"/>
              <a:t>Обеспечение комфортных условий отдыха детей</a:t>
            </a:r>
          </a:p>
          <a:p>
            <a:endParaRPr lang="ru-RU" dirty="0" smtClean="0"/>
          </a:p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3889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Социально значимые проекты реализованные в 2019 году</a:t>
            </a:r>
            <a:endParaRPr lang="ru-RU" sz="3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3" y="1214423"/>
          <a:ext cx="8072493" cy="357189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690831"/>
                <a:gridCol w="2690831"/>
                <a:gridCol w="2690831"/>
              </a:tblGrid>
              <a:tr h="80163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Наименование мероприятия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План, тыс.руб.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Освоено тыс.руб.</a:t>
                      </a:r>
                      <a:endParaRPr lang="ru-RU" dirty="0"/>
                    </a:p>
                  </a:txBody>
                  <a:tcPr/>
                </a:tc>
              </a:tr>
              <a:tr h="865709">
                <a:tc>
                  <a:txBody>
                    <a:bodyPr/>
                    <a:lstStyle/>
                    <a:p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 пешеходных дорожек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295,3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287,0</a:t>
                      </a:r>
                      <a:endParaRPr lang="ru-RU" dirty="0"/>
                    </a:p>
                  </a:txBody>
                  <a:tcPr/>
                </a:tc>
              </a:tr>
              <a:tr h="1904559">
                <a:tc>
                  <a:txBody>
                    <a:bodyPr/>
                    <a:lstStyle/>
                    <a:p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Ремонт пешеходных мостов и устройство мостков для полоскания белья</a:t>
                      </a:r>
                    </a:p>
                    <a:p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Установка</a:t>
                      </a:r>
                      <a:r>
                        <a:rPr lang="ru-RU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лавочек на улицах п.Лежнево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956,2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100,0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942,9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99,9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68313" y="-17145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 ЛЕЖНЕВСОГО ГОРОДСКОГО ПОСЕЛЕНИЯ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571750" y="1143000"/>
            <a:ext cx="435768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sz="2000" b="1" dirty="0"/>
              <a:t>Объем муниципального долга составил:</a:t>
            </a:r>
          </a:p>
          <a:p>
            <a:pPr algn="ctr">
              <a:buFont typeface="Wingdings 2" pitchFamily="18" charset="2"/>
              <a:buNone/>
            </a:pPr>
            <a:r>
              <a:rPr lang="ru-RU" sz="2000" b="1" dirty="0"/>
              <a:t>на </a:t>
            </a:r>
            <a:r>
              <a:rPr lang="ru-RU" sz="2000" b="1" dirty="0" smtClean="0"/>
              <a:t>01.01.2017 </a:t>
            </a:r>
            <a:r>
              <a:rPr lang="ru-RU" sz="2000" b="1" dirty="0"/>
              <a:t>– 0,0 руб.;</a:t>
            </a:r>
          </a:p>
          <a:p>
            <a:pPr algn="ctr">
              <a:buFont typeface="Wingdings 2" pitchFamily="18" charset="2"/>
              <a:buNone/>
            </a:pPr>
            <a:r>
              <a:rPr lang="ru-RU" sz="2000" b="1" dirty="0"/>
              <a:t>на </a:t>
            </a:r>
            <a:r>
              <a:rPr lang="ru-RU" sz="2000" b="1" dirty="0" smtClean="0"/>
              <a:t>01.01.2018 </a:t>
            </a:r>
            <a:r>
              <a:rPr lang="ru-RU" sz="2000" b="1" dirty="0"/>
              <a:t>–0,0 руб.;</a:t>
            </a:r>
          </a:p>
          <a:p>
            <a:pPr algn="ctr">
              <a:buFont typeface="Wingdings 2" pitchFamily="18" charset="2"/>
              <a:buNone/>
            </a:pPr>
            <a:r>
              <a:rPr lang="ru-RU" sz="2000" b="1" dirty="0"/>
              <a:t>на </a:t>
            </a:r>
            <a:r>
              <a:rPr lang="ru-RU" sz="2000" b="1" dirty="0" smtClean="0"/>
              <a:t>01.01.2019 </a:t>
            </a:r>
            <a:r>
              <a:rPr lang="ru-RU" sz="2000" b="1" dirty="0">
                <a:solidFill>
                  <a:srgbClr val="000000"/>
                </a:solidFill>
              </a:rPr>
              <a:t>–</a:t>
            </a:r>
            <a:r>
              <a:rPr lang="ru-RU" sz="2000" b="1" dirty="0"/>
              <a:t> 0,0 </a:t>
            </a:r>
            <a:r>
              <a:rPr lang="ru-RU" sz="2000" b="1" dirty="0" err="1"/>
              <a:t>руб</a:t>
            </a:r>
            <a:endParaRPr lang="ru-RU" altLang="ru-RU" sz="2000" dirty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643188" y="3214688"/>
            <a:ext cx="43576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sz="2000" b="1" dirty="0"/>
              <a:t>Прогноз объема муниципального долга :</a:t>
            </a:r>
          </a:p>
          <a:p>
            <a:pPr algn="ctr">
              <a:buFont typeface="Wingdings 2" pitchFamily="18" charset="2"/>
              <a:buNone/>
            </a:pPr>
            <a:r>
              <a:rPr lang="ru-RU" sz="2000" b="1" dirty="0"/>
              <a:t>на </a:t>
            </a:r>
            <a:r>
              <a:rPr lang="ru-RU" sz="2000" b="1" dirty="0" smtClean="0"/>
              <a:t>01.01.2019 </a:t>
            </a:r>
            <a:r>
              <a:rPr lang="ru-RU" sz="2000" b="1" dirty="0"/>
              <a:t>– 0,0 руб.;</a:t>
            </a:r>
          </a:p>
          <a:p>
            <a:pPr algn="ctr">
              <a:buFont typeface="Wingdings 2" pitchFamily="18" charset="2"/>
              <a:buNone/>
            </a:pPr>
            <a:r>
              <a:rPr lang="ru-RU" sz="2000" b="1" dirty="0"/>
              <a:t>на </a:t>
            </a:r>
            <a:r>
              <a:rPr lang="ru-RU" sz="2000" b="1" dirty="0" smtClean="0"/>
              <a:t>01.01.2020 </a:t>
            </a:r>
            <a:r>
              <a:rPr lang="ru-RU" sz="2000" b="1" dirty="0"/>
              <a:t>–0,0 руб.;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граждан в бюджетном процессе</a:t>
            </a:r>
          </a:p>
        </p:txBody>
      </p:sp>
      <p:pic>
        <p:nvPicPr>
          <p:cNvPr id="33795" name="Содержимое 5" descr="1389202444-5-steps-conquering-public-spearking-anxiety-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71813" y="1071563"/>
            <a:ext cx="2857500" cy="1500187"/>
          </a:xfrm>
        </p:spPr>
      </p:pic>
      <p:sp>
        <p:nvSpPr>
          <p:cNvPr id="33796" name="Rectangle 2"/>
          <p:cNvSpPr>
            <a:spLocks noChangeArrowheads="1"/>
          </p:cNvSpPr>
          <p:nvPr/>
        </p:nvSpPr>
        <p:spPr bwMode="auto">
          <a:xfrm>
            <a:off x="428625" y="2286000"/>
            <a:ext cx="8358188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eaLnBrk="0" hangingPunct="0"/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indent="449263" eaLnBrk="0" hangingPunct="0"/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indent="449263" algn="just" eaLnBrk="0" hangingPunct="0"/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Обсуждение гражданами проекта бюджета Лежневского городского прселения     (проекта об исполнении бюджета Лежневского городского прселения )  возможно  посредством участия граждан в публичных слушаниях. Публичные слушания в Лежневском городского прселения проводятся дважды в год: </a:t>
            </a:r>
            <a:endParaRPr lang="ru-RU" sz="1600">
              <a:solidFill>
                <a:srgbClr val="002060"/>
              </a:solidFill>
            </a:endParaRPr>
          </a:p>
          <a:p>
            <a:pPr indent="449263" algn="just" eaLnBrk="0" hangingPunct="0"/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 проекту бюджета Лежневского городского прселения ;</a:t>
            </a:r>
            <a:endParaRPr lang="ru-RU" sz="1600">
              <a:solidFill>
                <a:srgbClr val="002060"/>
              </a:solidFill>
            </a:endParaRPr>
          </a:p>
          <a:p>
            <a:pPr indent="449263" algn="just" eaLnBrk="0" hangingPunct="0"/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 годовому отчету об исполнении  бюджета Лежневского городского прселения .</a:t>
            </a:r>
            <a:endParaRPr lang="ru-RU" sz="1600">
              <a:solidFill>
                <a:srgbClr val="002060"/>
              </a:solidFill>
            </a:endParaRPr>
          </a:p>
          <a:p>
            <a:pPr indent="449263" algn="just" eaLnBrk="0" hangingPunct="0"/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граждане Российской Федерации, проживающие на территории Лежневского муниципального района вправе принять участие в публичных слушаниях.</a:t>
            </a:r>
            <a:endParaRPr lang="ru-RU" sz="1600">
              <a:solidFill>
                <a:srgbClr val="002060"/>
              </a:solidFill>
            </a:endParaRPr>
          </a:p>
          <a:p>
            <a:pPr indent="449263" algn="just" eaLnBrk="0" hangingPunct="0"/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Информация о дате, месте и времени проведения публичных слушаний размещается Администрацией Лежневского муниципального района в районной газете </a:t>
            </a:r>
            <a:r>
              <a:rPr lang="ru-RU" sz="1600">
                <a:solidFill>
                  <a:srgbClr val="002060"/>
                </a:solidFill>
                <a:cs typeface="Times New Roman" pitchFamily="18" charset="0"/>
              </a:rPr>
              <a:t>«</a:t>
            </a:r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Сельские вести</a:t>
            </a:r>
            <a:r>
              <a:rPr lang="ru-RU" sz="1600">
                <a:solidFill>
                  <a:srgbClr val="002060"/>
                </a:solidFill>
                <a:cs typeface="Times New Roman" pitchFamily="18" charset="0"/>
              </a:rPr>
              <a:t>»</a:t>
            </a:r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в сети Интернет на официальном сайте  </a:t>
            </a:r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http://lezhnevo.ru</a:t>
            </a:r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не позднее чем за семь дней до даты их проведения.</a:t>
            </a:r>
          </a:p>
          <a:p>
            <a:pPr indent="449263" eaLnBrk="0" hangingPunct="0"/>
            <a:endParaRPr lang="ru-RU" sz="1400">
              <a:latin typeface="Times New Roman" pitchFamily="18" charset="0"/>
            </a:endParaRPr>
          </a:p>
          <a:p>
            <a:pPr indent="449263" eaLnBrk="0" hangingPunct="0"/>
            <a:endParaRPr lang="ru-RU" sz="1400">
              <a:latin typeface="Times New Roman" pitchFamily="18" charset="0"/>
            </a:endParaRPr>
          </a:p>
          <a:p>
            <a:pPr indent="449263" eaLnBrk="0" hangingPunct="0"/>
            <a:endParaRPr lang="ru-RU" sz="1400">
              <a:latin typeface="Times New Roman" pitchFamily="18" charset="0"/>
            </a:endParaRPr>
          </a:p>
          <a:p>
            <a:pPr indent="449263" eaLnBrk="0" hangingPunct="0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>
          <a:xfrm>
            <a:off x="323850" y="-26988"/>
            <a:ext cx="6119813" cy="503238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1800" b="1" smtClean="0">
                <a:latin typeface="Times New Roman" pitchFamily="18" charset="0"/>
                <a:cs typeface="Times New Roman" pitchFamily="18" charset="0"/>
              </a:rPr>
              <a:t>Уважаемые жители Лежневского городского поселения!</a:t>
            </a:r>
          </a:p>
        </p:txBody>
      </p:sp>
      <p:sp>
        <p:nvSpPr>
          <p:cNvPr id="614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28688"/>
            <a:ext cx="6696075" cy="5095875"/>
          </a:xfrm>
        </p:spPr>
        <p:txBody>
          <a:bodyPr>
            <a:normAutofit lnSpcReduction="10000"/>
          </a:bodyPr>
          <a:lstStyle/>
          <a:p>
            <a:pPr algn="just" eaLnBrk="1" hangingPunct="1"/>
            <a:r>
              <a:rPr lang="ru-RU" sz="1800" dirty="0" smtClean="0">
                <a:solidFill>
                  <a:schemeClr val="tx1"/>
                </a:solidFill>
              </a:rPr>
              <a:t>Представляем Вашему вниманию информационный материал – «Бюджет для граждан» – аналитический документ, подготовленный в целях предоставления гражданам актуальной информации о бюджете </a:t>
            </a:r>
            <a:r>
              <a:rPr lang="ru-RU" sz="1800" dirty="0" err="1" smtClean="0">
                <a:solidFill>
                  <a:schemeClr val="tx1"/>
                </a:solidFill>
              </a:rPr>
              <a:t>Лежневского</a:t>
            </a:r>
            <a:r>
              <a:rPr lang="ru-RU" sz="1800" dirty="0" smtClean="0">
                <a:solidFill>
                  <a:schemeClr val="tx1"/>
                </a:solidFill>
              </a:rPr>
              <a:t> городского поселения. «Бюджет для граждан» нацелен на получение обратной связи от граждан, которым интересны современные проблемы муниципальных финансов в </a:t>
            </a:r>
            <a:r>
              <a:rPr lang="ru-RU" sz="1800" dirty="0" err="1" smtClean="0">
                <a:solidFill>
                  <a:schemeClr val="tx1"/>
                </a:solidFill>
              </a:rPr>
              <a:t>Лежневском</a:t>
            </a:r>
            <a:r>
              <a:rPr lang="ru-RU" sz="1800" dirty="0" smtClean="0">
                <a:solidFill>
                  <a:schemeClr val="tx1"/>
                </a:solidFill>
              </a:rPr>
              <a:t> городском поселении. «Бюджет для граждан» разработан в формате, доступном для широкого круга пользователей, для ознакомления граждан с задачами и приоритетными направлениями бюджетной политики, основными условиями формирования бюджета, источниками доходов бюджетов, направлениями бюджетных расходов, планируемыми результатами использования бюджетных ассигнований, а также вовлечения граждан в обсуждение бюджетных решений. Представленная информация обеспечивает реализацию принципов прозрачности и открытости бюджетного процесса в </a:t>
            </a:r>
            <a:r>
              <a:rPr lang="ru-RU" sz="1800" dirty="0" err="1" smtClean="0">
                <a:solidFill>
                  <a:schemeClr val="tx1"/>
                </a:solidFill>
              </a:rPr>
              <a:t>Лежневском</a:t>
            </a:r>
            <a:r>
              <a:rPr lang="ru-RU" sz="1800" dirty="0" smtClean="0">
                <a:solidFill>
                  <a:schemeClr val="tx1"/>
                </a:solidFill>
              </a:rPr>
              <a:t> городском поселении.</a:t>
            </a:r>
          </a:p>
          <a:p>
            <a:pPr algn="just" eaLnBrk="1" hangingPunct="1"/>
            <a:endParaRPr lang="ru-RU" alt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cs314421.vk.me/v314421815/8f44/a6I5ppJ7KQ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38" y="773113"/>
            <a:ext cx="2106612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4"/>
          <p:cNvSpPr>
            <a:spLocks noChangeArrowheads="1"/>
          </p:cNvSpPr>
          <p:nvPr/>
        </p:nvSpPr>
        <p:spPr bwMode="auto">
          <a:xfrm>
            <a:off x="179388" y="6154738"/>
            <a:ext cx="8569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ru-RU" altLang="ru-RU" sz="1600" b="1" dirty="0" err="1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                     </a:t>
            </a:r>
          </a:p>
          <a:p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муниципального района                                                                                П.Н. Колесников</a:t>
            </a: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500430" y="5929312"/>
            <a:ext cx="229552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3"/>
          <p:cNvSpPr>
            <a:spLocks noGrp="1"/>
          </p:cNvSpPr>
          <p:nvPr>
            <p:ph type="title"/>
          </p:nvPr>
        </p:nvSpPr>
        <p:spPr>
          <a:xfrm>
            <a:off x="2428860" y="785794"/>
            <a:ext cx="4214842" cy="785818"/>
          </a:xfrm>
        </p:spPr>
        <p:txBody>
          <a:bodyPr/>
          <a:lstStyle/>
          <a:p>
            <a:pPr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214438"/>
            <a:ext cx="8472488" cy="5072062"/>
          </a:xfrm>
        </p:spPr>
        <p:txBody>
          <a:bodyPr/>
          <a:lstStyle/>
          <a:p>
            <a:pPr algn="just">
              <a:buFont typeface="Arial" charset="0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		</a:t>
            </a:r>
          </a:p>
          <a:p>
            <a:pPr algn="just">
              <a:buFont typeface="Arial" charset="0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Материалы подготовлены Финансовым   отделом Администрации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района.</a:t>
            </a:r>
          </a:p>
          <a:p>
            <a:pPr algn="just">
              <a:buFont typeface="Arial" charset="0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Организация личного приема граждан (физических лиц), в том числе представителей организаций (юридических лиц), общественных объединений, государственных органов, органов местного самоуправления в Финансовом отделе Администрации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осуществляется Заместителем Главы – Начальником финансового отдела Лебедевой Еленой Александровной.</a:t>
            </a:r>
          </a:p>
          <a:p>
            <a:pPr algn="just">
              <a:buFont typeface="Arial" charset="0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Организация личного приема граждан  </a:t>
            </a:r>
            <a:r>
              <a:rPr lang="ru-RU" sz="1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Заместителем Главы администрации - Начальником   финансового   отдела  Лебедевой  Еленой  Александровной:   пятница  с 10</a:t>
            </a:r>
            <a:r>
              <a:rPr lang="ru-RU" sz="1600" kern="0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sz="1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до 12</a:t>
            </a:r>
            <a:r>
              <a:rPr lang="ru-RU" sz="1600" kern="0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sz="1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, </a:t>
            </a:r>
            <a:r>
              <a:rPr lang="ru-RU" sz="1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адресу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Ивановская область, пос. Лежнево, ул. Октябрьская, д. 32</a:t>
            </a:r>
          </a:p>
          <a:p>
            <a:pPr algn="just">
              <a:buFont typeface="Arial" charset="0"/>
              <a:buNone/>
              <a:defRPr/>
            </a:pPr>
            <a:r>
              <a:rPr lang="ru-RU" sz="1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Личный прием граждан осуществляется по предварительной записи  лично, либо по телефону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8(49357) 2-14-33, а</a:t>
            </a:r>
            <a:r>
              <a:rPr lang="ru-RU" sz="1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дрес электронной почты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lejnevo_rfo@mail.ru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Также на официальном сайте Администрации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работает интернет-приемная.	</a:t>
            </a:r>
          </a:p>
          <a:p>
            <a:pPr algn="just">
              <a:buFont typeface="Arial" charset="0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Информация о возможностях взаимодействия и графике приема граждан депутатами Совета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представлена  на сайте Администрации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 в разделе «Совет депутатов».</a:t>
            </a:r>
          </a:p>
          <a:p>
            <a:pPr algn="just">
              <a:buFont typeface="Arial" charset="0"/>
              <a:buNone/>
              <a:defRPr/>
            </a:pP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ru-RU" sz="1600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ru-RU" sz="1400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9" name="Picture 6" descr="http://gazetaingush.ru/sites/default/files/news/20170403-v-ufssp-rossii-po-respublike-ingushetiya-12-aprelya-proydet-den-edinogo-priema-grazhdan/ispolkom6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285750"/>
            <a:ext cx="2000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8" descr="http://gazeta-leninsk.ru/wp-content/uploads/2016/10/4385ec4c20078b402c9e5cc52f832d39-768x3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142875"/>
            <a:ext cx="214312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2844" y="357166"/>
            <a:ext cx="87868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Бюджет </a:t>
            </a:r>
            <a:r>
              <a:rPr lang="ru-RU" sz="1400" dirty="0" smtClean="0"/>
              <a:t>- в переводе со </a:t>
            </a:r>
            <a:r>
              <a:rPr lang="ru-RU" sz="1400" dirty="0" err="1" smtClean="0"/>
              <a:t>старонормандского</a:t>
            </a:r>
            <a:r>
              <a:rPr lang="ru-RU" sz="1400" dirty="0" smtClean="0"/>
              <a:t> </a:t>
            </a:r>
            <a:r>
              <a:rPr lang="ru-RU" sz="1400" dirty="0" err="1" smtClean="0"/>
              <a:t>bougette</a:t>
            </a:r>
            <a:r>
              <a:rPr lang="ru-RU" sz="1400" dirty="0" smtClean="0"/>
              <a:t> – это сумка,</a:t>
            </a:r>
          </a:p>
          <a:p>
            <a:r>
              <a:rPr lang="ru-RU" sz="1400" dirty="0" smtClean="0"/>
              <a:t>кошелёк, мешок с деньгами.</a:t>
            </a:r>
          </a:p>
          <a:p>
            <a:endParaRPr lang="ru-RU" sz="1400" dirty="0" smtClean="0"/>
          </a:p>
          <a:p>
            <a:r>
              <a:rPr lang="ru-RU" sz="1400" b="1" dirty="0" smtClean="0"/>
              <a:t>Бюджет</a:t>
            </a:r>
            <a:r>
              <a:rPr lang="ru-RU" sz="1400" dirty="0" smtClean="0"/>
              <a:t> – это схема расходов и доходов определенного лица, бизнеса,</a:t>
            </a:r>
          </a:p>
          <a:p>
            <a:r>
              <a:rPr lang="ru-RU" sz="1400" dirty="0" smtClean="0"/>
              <a:t>семьи или государства, которая утверждается строго на определенный</a:t>
            </a:r>
          </a:p>
          <a:p>
            <a:r>
              <a:rPr lang="ru-RU" sz="1400" dirty="0" smtClean="0"/>
              <a:t>период времени.</a:t>
            </a:r>
          </a:p>
        </p:txBody>
      </p:sp>
      <p:pic>
        <p:nvPicPr>
          <p:cNvPr id="1028" name="Picture 4" descr="https://www.volynnews.com/files/news/2014/11-11/135763/6545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0"/>
            <a:ext cx="1857388" cy="18573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142844" y="2000241"/>
            <a:ext cx="314327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Государственный бюджет </a:t>
            </a:r>
            <a:r>
              <a:rPr lang="ru-RU" sz="1400" dirty="0" smtClean="0"/>
              <a:t>– это</a:t>
            </a:r>
          </a:p>
          <a:p>
            <a:r>
              <a:rPr lang="ru-RU" sz="1400" dirty="0" smtClean="0"/>
              <a:t>важнейший документ, который состоит</a:t>
            </a:r>
          </a:p>
          <a:p>
            <a:r>
              <a:rPr lang="ru-RU" sz="1400" dirty="0" smtClean="0"/>
              <a:t>из целого ряда финансовых смет</a:t>
            </a:r>
          </a:p>
          <a:p>
            <a:r>
              <a:rPr lang="ru-RU" sz="1400" dirty="0" smtClean="0"/>
              <a:t>различных ведомств, служб и</a:t>
            </a:r>
          </a:p>
          <a:p>
            <a:r>
              <a:rPr lang="ru-RU" sz="1400" dirty="0" smtClean="0"/>
              <a:t>государственных программ. Именно в</a:t>
            </a:r>
          </a:p>
          <a:p>
            <a:r>
              <a:rPr lang="ru-RU" sz="1400" dirty="0" smtClean="0"/>
              <a:t>нем определяются те потребности,</a:t>
            </a:r>
          </a:p>
          <a:p>
            <a:r>
              <a:rPr lang="ru-RU" sz="1400" dirty="0" smtClean="0"/>
              <a:t>которые подлежат удовлетворению за</a:t>
            </a:r>
          </a:p>
          <a:p>
            <a:r>
              <a:rPr lang="ru-RU" sz="1400" dirty="0" smtClean="0"/>
              <a:t>счет денежных средств государственной</a:t>
            </a:r>
          </a:p>
          <a:p>
            <a:r>
              <a:rPr lang="ru-RU" sz="1400" dirty="0" smtClean="0"/>
              <a:t>казны. Также в бюджете указываются</a:t>
            </a:r>
          </a:p>
          <a:p>
            <a:r>
              <a:rPr lang="ru-RU" sz="1400" dirty="0" smtClean="0"/>
              <a:t>основные источники и ожидаемые</a:t>
            </a:r>
          </a:p>
          <a:p>
            <a:r>
              <a:rPr lang="ru-RU" sz="1400" dirty="0" smtClean="0"/>
              <a:t>поступления в казну государства.</a:t>
            </a:r>
            <a:endParaRPr lang="ru-RU" sz="1400" dirty="0"/>
          </a:p>
        </p:txBody>
      </p:sp>
      <p:pic>
        <p:nvPicPr>
          <p:cNvPr id="1030" name="Picture 6" descr="http://vdvsp.ru/pic/news/14488908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857364"/>
            <a:ext cx="2952770" cy="221457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215074" y="2000240"/>
            <a:ext cx="26431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Бюджет муниципального</a:t>
            </a:r>
          </a:p>
          <a:p>
            <a:r>
              <a:rPr lang="ru-RU" sz="1400" b="1" dirty="0" smtClean="0"/>
              <a:t>образования </a:t>
            </a:r>
            <a:r>
              <a:rPr lang="ru-RU" sz="1400" dirty="0" smtClean="0"/>
              <a:t>– это форма</a:t>
            </a:r>
          </a:p>
          <a:p>
            <a:r>
              <a:rPr lang="ru-RU" sz="1400" dirty="0" smtClean="0"/>
              <a:t>образования и расходования</a:t>
            </a:r>
          </a:p>
          <a:p>
            <a:r>
              <a:rPr lang="ru-RU" sz="1400" dirty="0" smtClean="0"/>
              <a:t>денежных средств,</a:t>
            </a:r>
          </a:p>
          <a:p>
            <a:r>
              <a:rPr lang="ru-RU" sz="1400" dirty="0" smtClean="0"/>
              <a:t>предназначенных для</a:t>
            </a:r>
          </a:p>
          <a:p>
            <a:r>
              <a:rPr lang="ru-RU" sz="1400" dirty="0" smtClean="0"/>
              <a:t>обеспечения задач и функций,</a:t>
            </a:r>
          </a:p>
          <a:p>
            <a:r>
              <a:rPr lang="ru-RU" sz="1400" dirty="0" smtClean="0"/>
              <a:t>отнесенных к предметам</a:t>
            </a:r>
          </a:p>
          <a:p>
            <a:r>
              <a:rPr lang="ru-RU" sz="1400" dirty="0" smtClean="0"/>
              <a:t>ведения местного</a:t>
            </a:r>
          </a:p>
          <a:p>
            <a:r>
              <a:rPr lang="ru-RU" sz="1400" dirty="0" smtClean="0"/>
              <a:t>самоуправления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5214950"/>
            <a:ext cx="77867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Граждане – и как налогоплательщики, и как потребители общественных услуг – должны</a:t>
            </a:r>
          </a:p>
          <a:p>
            <a:r>
              <a:rPr lang="ru-RU" sz="1400" dirty="0" smtClean="0"/>
              <a:t>быть уверены в том, что передаваемые ими в распоряжение государства средства</a:t>
            </a:r>
          </a:p>
          <a:p>
            <a:r>
              <a:rPr lang="ru-RU" sz="1400" dirty="0" smtClean="0"/>
              <a:t>используются прозрачно и эффективно, приносят конкретные результаты как для</a:t>
            </a:r>
          </a:p>
          <a:p>
            <a:r>
              <a:rPr lang="ru-RU" sz="1400" dirty="0" smtClean="0"/>
              <a:t>общества в целом, так и для каждой семьи, для каждого человека</a:t>
            </a:r>
            <a:endParaRPr lang="ru-RU" sz="1400" dirty="0"/>
          </a:p>
        </p:txBody>
      </p:sp>
      <p:pic>
        <p:nvPicPr>
          <p:cNvPr id="1034" name="Picture 10" descr="http://www.vimarko.com.ua/sites/default/files/pictures/news/man-with-symbol-0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2" y="4857760"/>
            <a:ext cx="1214446" cy="1577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00063" y="-214313"/>
            <a:ext cx="8001027" cy="785793"/>
          </a:xfrm>
        </p:spPr>
        <p:txBody>
          <a:bodyPr/>
          <a:lstStyle/>
          <a:p>
            <a:r>
              <a:rPr lang="ru-RU" sz="2800" dirty="0" smtClean="0"/>
              <a:t>БЮДЖЕТ И БЮДЖЕТНЫЙ ПРОЦЕСС </a:t>
            </a:r>
            <a:endParaRPr lang="ru-RU" alt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TextBox 6"/>
          <p:cNvSpPr txBox="1">
            <a:spLocks noChangeArrowheads="1"/>
          </p:cNvSpPr>
          <p:nvPr/>
        </p:nvSpPr>
        <p:spPr bwMode="auto">
          <a:xfrm>
            <a:off x="468313" y="4724400"/>
            <a:ext cx="7991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altLang="ru-RU"/>
          </a:p>
        </p:txBody>
      </p:sp>
      <p:sp>
        <p:nvSpPr>
          <p:cNvPr id="11" name="Овал 10"/>
          <p:cNvSpPr/>
          <p:nvPr/>
        </p:nvSpPr>
        <p:spPr>
          <a:xfrm>
            <a:off x="214313" y="500063"/>
            <a:ext cx="2643187" cy="2143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ДОХОДЫ БЮДЖЕТА поступающие в бюджет денежные средства </a:t>
            </a:r>
          </a:p>
        </p:txBody>
      </p:sp>
      <p:sp>
        <p:nvSpPr>
          <p:cNvPr id="13" name="Овал 12"/>
          <p:cNvSpPr/>
          <p:nvPr/>
        </p:nvSpPr>
        <p:spPr>
          <a:xfrm>
            <a:off x="214313" y="2428875"/>
            <a:ext cx="2643187" cy="214312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РАСХОДЫ БЮДЖЕТА выплачиваемые из бюджета денежные средства</a:t>
            </a:r>
          </a:p>
        </p:txBody>
      </p:sp>
      <p:sp>
        <p:nvSpPr>
          <p:cNvPr id="15" name="Овал 14"/>
          <p:cNvSpPr/>
          <p:nvPr/>
        </p:nvSpPr>
        <p:spPr>
          <a:xfrm>
            <a:off x="3429000" y="857250"/>
            <a:ext cx="3357563" cy="335756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БЮДЖЕТ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2500313" y="2286000"/>
            <a:ext cx="857250" cy="642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00" name="Прямоугольник 16"/>
          <p:cNvSpPr>
            <a:spLocks noChangeArrowheads="1"/>
          </p:cNvSpPr>
          <p:nvPr/>
        </p:nvSpPr>
        <p:spPr bwMode="auto">
          <a:xfrm>
            <a:off x="6715125" y="785813"/>
            <a:ext cx="2428875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Если расходы бюджета превышают доходы, то бюджет формируется с дефицитом. Превышение доходов над расходами образует профицит бюджета. Сбалансированность бюджета по доходам и расходам – основополагающее требование, предъявляемое к органам, составляющим  и утверждающим бюджет. </a:t>
            </a:r>
          </a:p>
        </p:txBody>
      </p:sp>
      <p:sp>
        <p:nvSpPr>
          <p:cNvPr id="8201" name="Прямоугольник 17"/>
          <p:cNvSpPr>
            <a:spLocks noChangeArrowheads="1"/>
          </p:cNvSpPr>
          <p:nvPr/>
        </p:nvSpPr>
        <p:spPr bwMode="auto">
          <a:xfrm>
            <a:off x="0" y="4549775"/>
            <a:ext cx="6858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Бюджетный процесс</a:t>
            </a:r>
            <a:r>
              <a:rPr lang="ru-RU"/>
              <a:t> 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http://900igr.net/up/datas/192720/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городского поселения на 2019 и на плановый период 2020-2021 годов</a:t>
            </a: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323850" y="1571625"/>
            <a:ext cx="849630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Tx/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Сохранение и укрепление доходного потенциала бюджета</a:t>
            </a:r>
          </a:p>
          <a:p>
            <a:pPr marL="285750" indent="-285750" algn="just">
              <a:buFontTx/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Повышение эффективности и оптимизация расходов бюджета</a:t>
            </a:r>
          </a:p>
          <a:p>
            <a:pPr marL="285750" indent="-285750" algn="just">
              <a:buFontTx/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Взаимодействие с налогоплательщиками, осуществляющими деятельность на территории </a:t>
            </a: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городского поселения, в целях обеспечения своевременного и полного выполнения ими налоговых обязательств по уплате налогов в бюджеты всех уровней</a:t>
            </a:r>
          </a:p>
          <a:p>
            <a:pPr marL="285750" indent="-285750" algn="just">
              <a:buFontTx/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Использование всех возможностей для привлечения средств федерального и областного бюджета , в первую очередь с высокой долей </a:t>
            </a: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Tx/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Осуществление расходов с учетом возможностей доходной базы бюджета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Повышение эффективности процедур проведения закупок товаров, работ и  услуг для муниципальных нужд</a:t>
            </a:r>
          </a:p>
          <a:p>
            <a:pPr marL="285750" indent="-285750" algn="just">
              <a:buFontTx/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Оптимизация инвестиционных расходов с учетом очередности и с возможным использованием типовой проектно-сметной документации при  строительстве социально-культурной сферы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Повышение эффективности </a:t>
            </a: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предтавления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из бюджета субсидий с  соблюдением общих правил их предоставления и  заключением соглашений по типовой форме, установление показателей результативности их использования и механизмов возврата средств субсидий в случае </a:t>
            </a: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недостижения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таких показателей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Стимулирование, развитие малого и среднего бизнеса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Повышение качества планирования значений целевых показателей муниципальных программ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Сохранение действующей сети учреждений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285720" y="-214338"/>
            <a:ext cx="8229600" cy="8286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</a:t>
            </a:r>
            <a:r>
              <a:rPr lang="ru-RU" altLang="ru-RU" sz="1800" b="1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 городского поселения  на 2019 год и на плановый период 2020 и 2021 годов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0" y="642918"/>
            <a:ext cx="90360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– научно обоснованная гипотеза о вероятном будущем состоянии экономической системы и экономических объектов и характеризующие это состояние показатели. Разработку, составление прогнозов называют прогнозированием.</a:t>
            </a:r>
          </a:p>
        </p:txBody>
      </p:sp>
      <p:pic>
        <p:nvPicPr>
          <p:cNvPr id="18436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71612"/>
            <a:ext cx="22860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571612"/>
            <a:ext cx="20716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-142908" y="1285860"/>
            <a:ext cx="6572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Экономические показатели:</a:t>
            </a:r>
          </a:p>
        </p:txBody>
      </p:sp>
      <p:pic>
        <p:nvPicPr>
          <p:cNvPr id="18440" name="Рисунок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143380"/>
            <a:ext cx="2249488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TextBox 12"/>
          <p:cNvSpPr txBox="1">
            <a:spLocks noChangeArrowheads="1"/>
          </p:cNvSpPr>
          <p:nvPr/>
        </p:nvSpPr>
        <p:spPr bwMode="auto">
          <a:xfrm>
            <a:off x="0" y="3143248"/>
            <a:ext cx="2786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Оборот розничной торговли</a:t>
            </a:r>
          </a:p>
          <a:p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(млн.руб. в ценах соответствующих лет)</a:t>
            </a:r>
          </a:p>
        </p:txBody>
      </p:sp>
      <p:pic>
        <p:nvPicPr>
          <p:cNvPr id="18442" name="Рисунок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3214686"/>
            <a:ext cx="256272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3" name="TextBox 15"/>
          <p:cNvSpPr txBox="1">
            <a:spLocks noChangeArrowheads="1"/>
          </p:cNvSpPr>
          <p:nvPr/>
        </p:nvSpPr>
        <p:spPr bwMode="auto">
          <a:xfrm>
            <a:off x="5929322" y="2357430"/>
            <a:ext cx="40909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Заработная плата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(млн.руб.)</a:t>
            </a:r>
          </a:p>
        </p:txBody>
      </p:sp>
      <p:sp>
        <p:nvSpPr>
          <p:cNvPr id="18444" name="TextBox 6"/>
          <p:cNvSpPr txBox="1">
            <a:spLocks noChangeArrowheads="1"/>
          </p:cNvSpPr>
          <p:nvPr/>
        </p:nvSpPr>
        <p:spPr bwMode="auto">
          <a:xfrm>
            <a:off x="4000496" y="1285860"/>
            <a:ext cx="442915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Промышленное производство</a:t>
            </a:r>
          </a:p>
          <a:p>
            <a:pPr algn="ctr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(% к предыдущему году в сопоставимых ценах)</a:t>
            </a: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286380" y="1714488"/>
          <a:ext cx="2714644" cy="64294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78661"/>
                <a:gridCol w="678661"/>
                <a:gridCol w="678661"/>
                <a:gridCol w="678661"/>
              </a:tblGrid>
              <a:tr h="32147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2018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2019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2021</a:t>
                      </a:r>
                      <a:endParaRPr lang="ru-RU" sz="1000" dirty="0"/>
                    </a:p>
                  </a:txBody>
                  <a:tcPr/>
                </a:tc>
              </a:tr>
              <a:tr h="32147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101,6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100,12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100,0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0" y="3571876"/>
          <a:ext cx="2714644" cy="50006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78661"/>
                <a:gridCol w="678661"/>
                <a:gridCol w="678661"/>
                <a:gridCol w="678661"/>
              </a:tblGrid>
              <a:tr h="2500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2018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2019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2021</a:t>
                      </a:r>
                      <a:endParaRPr lang="ru-RU" sz="1000" dirty="0"/>
                    </a:p>
                  </a:txBody>
                  <a:tcPr/>
                </a:tc>
              </a:tr>
              <a:tr h="2500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727,26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757,8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784,33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815,33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6215074" y="2643182"/>
          <a:ext cx="2714644" cy="50006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78661"/>
                <a:gridCol w="678661"/>
                <a:gridCol w="678661"/>
                <a:gridCol w="678661"/>
              </a:tblGrid>
              <a:tr h="2500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2018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2019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2021</a:t>
                      </a:r>
                      <a:endParaRPr lang="ru-RU" sz="1000" dirty="0"/>
                    </a:p>
                  </a:txBody>
                  <a:tcPr/>
                </a:tc>
              </a:tr>
              <a:tr h="2500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518,37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551,37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578,15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602,02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3000364" y="3214686"/>
            <a:ext cx="52864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Объем платных услуг населению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(млн.руб. в ценах соответствующих лет)</a:t>
            </a:r>
          </a:p>
          <a:p>
            <a:endParaRPr lang="ru-RU" alt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3000364" y="3500438"/>
          <a:ext cx="2714644" cy="50006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78661"/>
                <a:gridCol w="678661"/>
                <a:gridCol w="678661"/>
                <a:gridCol w="678661"/>
              </a:tblGrid>
              <a:tr h="2500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2018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2019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2021</a:t>
                      </a:r>
                      <a:endParaRPr lang="ru-RU" sz="1000" dirty="0"/>
                    </a:p>
                  </a:txBody>
                  <a:tcPr/>
                </a:tc>
              </a:tr>
              <a:tr h="2500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89,01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89,01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93,28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97,2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484" name="Picture 4" descr="https://estalsch21.edumsko.ru/uploads/3000/2377/section/140804/uslug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4071942"/>
            <a:ext cx="2214578" cy="1939970"/>
          </a:xfrm>
          <a:prstGeom prst="rect">
            <a:avLst/>
          </a:prstGeom>
          <a:noFill/>
        </p:spPr>
      </p:pic>
      <p:sp>
        <p:nvSpPr>
          <p:cNvPr id="20" name="TextBox 12"/>
          <p:cNvSpPr txBox="1">
            <a:spLocks noChangeArrowheads="1"/>
          </p:cNvSpPr>
          <p:nvPr/>
        </p:nvSpPr>
        <p:spPr bwMode="auto">
          <a:xfrm>
            <a:off x="5643570" y="4572008"/>
            <a:ext cx="38576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Инвестиции в основной капитал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(млн.руб. в ценах соответствующих лет)</a:t>
            </a:r>
          </a:p>
          <a:p>
            <a:endParaRPr lang="ru-RU" alt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5715008" y="5000636"/>
          <a:ext cx="2714644" cy="50006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78661"/>
                <a:gridCol w="678661"/>
                <a:gridCol w="678661"/>
                <a:gridCol w="678661"/>
              </a:tblGrid>
              <a:tr h="2500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2018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2019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2021</a:t>
                      </a:r>
                      <a:endParaRPr lang="ru-RU" sz="1000" dirty="0"/>
                    </a:p>
                  </a:txBody>
                  <a:tcPr/>
                </a:tc>
              </a:tr>
              <a:tr h="2500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63,23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59,59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71,65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74,2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2" name="TextBox 4"/>
          <p:cNvSpPr txBox="1">
            <a:spLocks noChangeArrowheads="1"/>
          </p:cNvSpPr>
          <p:nvPr/>
        </p:nvSpPr>
        <p:spPr bwMode="auto">
          <a:xfrm>
            <a:off x="6516688" y="1484313"/>
            <a:ext cx="1655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dirty="0" smtClean="0"/>
              <a:t>(тыс.руб</a:t>
            </a:r>
            <a:r>
              <a:rPr lang="ru-RU" altLang="ru-RU" dirty="0"/>
              <a:t>.)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</a:bodyPr>
          <a:lstStyle/>
          <a:p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ОСНОВНЫЕ ХАРАКТЕРИСТИКИ БЮДЖЕТА 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ЛЕЖНЕВСКОГО ГОРОДСКОГО ПОСЕЛЕНИЯ 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НА  2019год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0" y="1928802"/>
          <a:ext cx="8546592" cy="4148708"/>
        </p:xfrm>
        <a:graphic>
          <a:graphicData uri="http://schemas.openxmlformats.org/drawingml/2006/table">
            <a:tbl>
              <a:tblPr/>
              <a:tblGrid>
                <a:gridCol w="2852928"/>
                <a:gridCol w="1330642"/>
                <a:gridCol w="1500198"/>
                <a:gridCol w="1428760"/>
                <a:gridCol w="1434064"/>
              </a:tblGrid>
              <a:tr h="880872">
                <a:tc rowSpan="2">
                  <a:txBody>
                    <a:bodyPr/>
                    <a:lstStyle/>
                    <a:p>
                      <a:pPr indent="0" algn="ctr"/>
                      <a:r>
                        <a:rPr lang="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Показатели</a:t>
                      </a:r>
                    </a:p>
                  </a:txBody>
                  <a:tcPr marL="0" marR="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419100" indent="0"/>
                      <a:r>
                        <a:rPr lang="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Утверждено на </a:t>
                      </a:r>
                      <a:r>
                        <a:rPr lang="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2019 </a:t>
                      </a:r>
                      <a:r>
                        <a:rPr lang="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endParaRPr sz="4200"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419100" indent="0" algn="l"/>
                      <a:r>
                        <a:rPr lang="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Исполнено</a:t>
                      </a:r>
                      <a:endParaRPr lang="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 rowSpan="2">
                  <a:txBody>
                    <a:bodyPr/>
                    <a:lstStyle/>
                    <a:p>
                      <a:pPr marL="114300" indent="0" algn="ctr">
                        <a:spcAft>
                          <a:spcPts val="1050"/>
                        </a:spcAft>
                      </a:pPr>
                      <a:r>
                        <a:rPr lang="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% исполнения</a:t>
                      </a:r>
                      <a:endParaRPr lang="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832484">
                <a:tc vMerge="1">
                  <a:txBody>
                    <a:bodyPr/>
                    <a:lstStyle/>
                    <a:p>
                      <a:endParaRPr sz="68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0" indent="0" algn="ctr">
                        <a:lnSpc>
                          <a:spcPct val="100000"/>
                        </a:lnSpc>
                      </a:pPr>
                      <a:r>
                        <a:rPr lang="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первоначально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79400" indent="139700" algn="ctr">
                        <a:lnSpc>
                          <a:spcPct val="100000"/>
                        </a:lnSpc>
                      </a:pPr>
                      <a:r>
                        <a:rPr lang="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с учетом внесенных изменений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pPr marL="279400" indent="139700" algn="ctr">
                        <a:lnSpc>
                          <a:spcPct val="100000"/>
                        </a:lnSpc>
                      </a:pPr>
                      <a:endParaRPr lang="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 vMerge="1">
                  <a:txBody>
                    <a:bodyPr/>
                    <a:lstStyle/>
                    <a:p>
                      <a:endParaRPr sz="6800"/>
                    </a:p>
                  </a:txBody>
                  <a:tcPr marL="0" marR="0" marT="0" marB="0"/>
                </a:tc>
              </a:tr>
              <a:tr h="841248">
                <a:tc>
                  <a:txBody>
                    <a:bodyPr/>
                    <a:lstStyle/>
                    <a:p>
                      <a:pPr indent="0"/>
                      <a:r>
                        <a:rPr lang="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Общий объем доходов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43593,7</a:t>
                      </a:r>
                      <a:endParaRPr lang="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36" marB="45736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89 251,9</a:t>
                      </a:r>
                      <a:endParaRPr lang="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90 328,5</a:t>
                      </a:r>
                      <a:endParaRPr lang="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101,2</a:t>
                      </a:r>
                      <a:endParaRPr lang="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792480">
                <a:tc>
                  <a:txBody>
                    <a:bodyPr/>
                    <a:lstStyle/>
                    <a:p>
                      <a:pPr indent="0"/>
                      <a:r>
                        <a:rPr lang="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Общий объем расходов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59743,1</a:t>
                      </a:r>
                      <a:endParaRPr lang="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36" marB="45736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119 362,7</a:t>
                      </a:r>
                      <a:endParaRPr lang="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109</a:t>
                      </a:r>
                      <a:r>
                        <a:rPr lang="ru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460,7</a:t>
                      </a:r>
                      <a:endParaRPr lang="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91,7</a:t>
                      </a:r>
                      <a:endParaRPr lang="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801624">
                <a:tc>
                  <a:txBody>
                    <a:bodyPr/>
                    <a:lstStyle/>
                    <a:p>
                      <a:pPr indent="0"/>
                      <a:r>
                        <a:rPr lang="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Дефицит «-», профицит «+»</a:t>
                      </a:r>
                      <a:endParaRPr lang="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-16</a:t>
                      </a:r>
                      <a:r>
                        <a:rPr lang="ru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149,4</a:t>
                      </a:r>
                      <a:endParaRPr lang="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36" marB="45736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-30110,8</a:t>
                      </a:r>
                      <a:endParaRPr lang="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-19 132,2</a:t>
                      </a:r>
                      <a:endParaRPr lang="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63,5</a:t>
                      </a:r>
                      <a:endParaRPr lang="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4095</TotalTime>
  <Words>1754</Words>
  <Application>Microsoft Office PowerPoint</Application>
  <PresentationFormat>Экран (4:3)</PresentationFormat>
  <Paragraphs>450</Paragraphs>
  <Slides>30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Поток</vt:lpstr>
      <vt:lpstr>Слайд 1</vt:lpstr>
      <vt:lpstr>Лежневское городское поселение</vt:lpstr>
      <vt:lpstr>Уважаемые жители Лежневского городского поселения!</vt:lpstr>
      <vt:lpstr>Слайд 4</vt:lpstr>
      <vt:lpstr>БЮДЖЕТ И БЮДЖЕТНЫЙ ПРОЦЕСС </vt:lpstr>
      <vt:lpstr>Слайд 6</vt:lpstr>
      <vt:lpstr>Основные направления бюджетной и налоговой политики Лежневского городского поселения на 2019 и на плановый период 2020-2021 годов</vt:lpstr>
      <vt:lpstr>Прогноз социально-экономического развития Лежневского городского поселения  на 2019 год и на плановый период 2020 и 2021 годов</vt:lpstr>
      <vt:lpstr>ОСНОВНЫЕ ХАРАКТЕРИСТИКИ БЮДЖЕТА  ЛЕЖНЕВСКОГО ГОРОДСКОГО ПОСЕЛЕНИЯ  НА  2019год</vt:lpstr>
      <vt:lpstr>Слайд 10</vt:lpstr>
      <vt:lpstr>Слайд 11</vt:lpstr>
      <vt:lpstr>  СТРУКТУРА ДОХОДОВ БЮДЖЕТА ЛЕЖНЕВСКОГО ГОРОДСКОГО ПОСЕЛЕНИЯ НА 2018 год и на плановый период 2019 и 2020 годов.   </vt:lpstr>
      <vt:lpstr>Структура налоговых доходов бюджета Лежневского городского поселения</vt:lpstr>
      <vt:lpstr>Слайд 14</vt:lpstr>
      <vt:lpstr>Слайд 15</vt:lpstr>
      <vt:lpstr>Слайд 16</vt:lpstr>
      <vt:lpstr>Слайд 17</vt:lpstr>
      <vt:lpstr>Слайд 18</vt:lpstr>
      <vt:lpstr>ОСНОВНЫЕ ХАРАКТЕРИСТИКИ БЮДЖЕТА  ЛЕЖНЕВСКОГО ГОРОДСКОГО ПОСЕЛЕНИЯ  НА 2020 год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Социально значимые проекты реализованные в 2019 году</vt:lpstr>
      <vt:lpstr>МУНИЦИПАЛЬНЫЙ ДОЛГ ЛЕЖНЕВСОГО ГОРОДСКОГО ПОСЕЛЕНИЯ</vt:lpstr>
      <vt:lpstr>Участие граждан в бюджетном процессе</vt:lpstr>
      <vt:lpstr>КОНТАКТНАЯ ИНФОРМАЦИЯ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Уважаемые жители Южского муниципального района!</dc:title>
  <dc:creator>User</dc:creator>
  <cp:lastModifiedBy>Admin</cp:lastModifiedBy>
  <cp:revision>387</cp:revision>
  <dcterms:created xsi:type="dcterms:W3CDTF">2014-01-11T19:46:57Z</dcterms:created>
  <dcterms:modified xsi:type="dcterms:W3CDTF">2020-08-25T19:59:22Z</dcterms:modified>
</cp:coreProperties>
</file>