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1" r:id="rId28"/>
    <p:sldId id="302" r:id="rId29"/>
    <p:sldId id="308" r:id="rId30"/>
    <p:sldId id="311" r:id="rId31"/>
    <p:sldId id="290" r:id="rId32"/>
    <p:sldId id="291" r:id="rId33"/>
    <p:sldId id="292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60,2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39,0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3002"/>
          <c:y val="7.3469511963178524E-2"/>
          <c:w val="0.7852957371154311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9592,1(100%)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9595,8</a:t>
                    </a:r>
                    <a:r>
                      <a:rPr lang="ru-RU" smtClean="0"/>
                      <a:t> (57%)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12930,7</a:t>
                    </a:r>
                    <a:r>
                      <a:rPr lang="ru-RU" smtClean="0"/>
                      <a:t>(43%)</a:t>
                    </a:r>
                  </a:p>
                  <a:p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Лист4!$A$1:$A$3</c:f>
              <c:strCache>
                <c:ptCount val="3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9595.7999999999956</c:v>
                </c:pt>
                <c:pt idx="1">
                  <c:v>12930.7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val>
            <c:numRef>
              <c:f>Лист4!$C$1:$C$3</c:f>
              <c:numCache>
                <c:formatCode>General</c:formatCode>
                <c:ptCount val="3"/>
                <c:pt idx="0">
                  <c:v>9594.7999999999956</c:v>
                </c:pt>
                <c:pt idx="1">
                  <c:v>31.5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8420944695462825E-4"/>
          <c:y val="1.8464459209717209E-3"/>
          <c:w val="0.55316190945721977"/>
          <c:h val="0.847810828552259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  <a:r>
                      <a:rPr lang="ru-RU"/>
                      <a:t>,0</a:t>
                    </a:r>
                    <a:r>
                      <a:rPr lang="ru-RU" baseline="0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320,6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(1,7%)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230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370</a:t>
                    </a:r>
                    <a:r>
                      <a:rPr lang="ru-RU"/>
                      <a:t>(0,6%)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19903</a:t>
                    </a:r>
                    <a:r>
                      <a:rPr lang="ru-RU"/>
                      <a:t>(33,1%)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475</a:t>
                    </a:r>
                    <a:r>
                      <a:rPr lang="ru-RU"/>
                      <a:t>(0,8%)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826,2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20653</a:t>
                    </a:r>
                    <a:r>
                      <a:rPr lang="ru-RU"/>
                      <a:t> (34,4%)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15779,6</a:t>
                    </a:r>
                    <a:r>
                      <a:rPr lang="ru-RU"/>
                      <a:t>(26,2%)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190</c:v>
                </c:pt>
                <c:pt idx="1">
                  <c:v>320.60000000000002</c:v>
                </c:pt>
                <c:pt idx="2">
                  <c:v>1000</c:v>
                </c:pt>
                <c:pt idx="3">
                  <c:v>230</c:v>
                </c:pt>
                <c:pt idx="4">
                  <c:v>150</c:v>
                </c:pt>
                <c:pt idx="5">
                  <c:v>370</c:v>
                </c:pt>
                <c:pt idx="6">
                  <c:v>19903</c:v>
                </c:pt>
                <c:pt idx="7">
                  <c:v>25</c:v>
                </c:pt>
                <c:pt idx="8">
                  <c:v>475</c:v>
                </c:pt>
                <c:pt idx="9">
                  <c:v>826.2</c:v>
                </c:pt>
                <c:pt idx="10">
                  <c:v>20653</c:v>
                </c:pt>
                <c:pt idx="11">
                  <c:v>90</c:v>
                </c:pt>
                <c:pt idx="12">
                  <c:v>15779.6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65862763025884"/>
          <c:y val="5.8184455533952552E-2"/>
          <c:w val="0.32177063196763739"/>
          <c:h val="0.9418155444660474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0971089997938472E-2"/>
          <c:y val="8.6642340988767289E-2"/>
          <c:w val="0.55785887502519116"/>
          <c:h val="0.8267153180224654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205</a:t>
                    </a:r>
                    <a:r>
                      <a:rPr lang="ru-RU" smtClean="0"/>
                      <a:t>(0,5%)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320,6</a:t>
                    </a:r>
                    <a:r>
                      <a:rPr lang="ru-RU" smtClean="0"/>
                      <a:t>(0,7%)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1000</a:t>
                    </a:r>
                    <a:r>
                      <a:rPr lang="ru-RU" smtClean="0"/>
                      <a:t>(2,3%)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300</a:t>
                    </a:r>
                    <a:r>
                      <a:rPr lang="ru-RU" smtClean="0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r>
                      <a:rPr lang="ru-RU" smtClean="0"/>
                      <a:t>(0,3%)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r>
                      <a:rPr lang="ru-RU" smtClean="0"/>
                      <a:t>(0,2%)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10000</a:t>
                    </a:r>
                    <a:r>
                      <a:rPr lang="ru-RU" smtClean="0"/>
                      <a:t>(22,5%)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(0,1)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625</a:t>
                    </a:r>
                    <a:r>
                      <a:rPr lang="ru-RU" smtClean="0"/>
                      <a:t>(1,4%)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826,2</a:t>
                    </a:r>
                    <a:r>
                      <a:rPr lang="ru-RU" smtClean="0"/>
                      <a:t>(1,9%)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18735,2</a:t>
                    </a:r>
                    <a:r>
                      <a:rPr lang="ru-RU" smtClean="0"/>
                      <a:t>(42,2%)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r>
                      <a:rPr lang="ru-RU" smtClean="0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11933,2</a:t>
                    </a:r>
                    <a:r>
                      <a:rPr lang="ru-RU" smtClean="0"/>
                      <a:t>(26,9%)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108</a:t>
                    </a:r>
                    <a:r>
                      <a:rPr lang="ru-RU" smtClean="0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18735.2</c:v>
                </c:pt>
                <c:pt idx="11">
                  <c:v>90</c:v>
                </c:pt>
                <c:pt idx="12">
                  <c:v>11933.2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96255806630223"/>
          <c:y val="1.251884134010362E-3"/>
          <c:w val="0.31522207663629731"/>
          <c:h val="0.9987481158659896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1727319799310796E-2"/>
          <c:y val="8.748037642835628E-2"/>
          <c:w val="0.46359390790436938"/>
          <c:h val="0.7032593876585104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205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320,6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(23,0%)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625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826,2</a:t>
                    </a:r>
                    <a:r>
                      <a:rPr lang="ru-RU"/>
                      <a:t>(1,9%)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17716,6</a:t>
                    </a:r>
                    <a:r>
                      <a:rPr lang="ru-RU"/>
                      <a:t>(40,7%)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/>
                      <a:t>90,0</a:t>
                    </a:r>
                    <a:r>
                      <a:rPr lang="en-US"/>
                      <a:t>(0,2%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12100</a:t>
                    </a:r>
                    <a:r>
                      <a:rPr lang="ru-RU"/>
                      <a:t>(27,8%)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17716.599999999991</c:v>
                </c:pt>
                <c:pt idx="11">
                  <c:v>90</c:v>
                </c:pt>
                <c:pt idx="12">
                  <c:v>12100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16141797151674"/>
          <c:y val="0"/>
          <c:w val="0.31409547382368491"/>
          <c:h val="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888888888888962E-2"/>
          <c:y val="0.12268518518518524"/>
          <c:w val="0.46388888888888946"/>
          <c:h val="0.77314814814814881"/>
        </c:manualLayout>
      </c:layout>
      <c:doughnutChart>
        <c:varyColors val="1"/>
        <c:ser>
          <c:idx val="0"/>
          <c:order val="0"/>
          <c:explosion val="4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3000</a:t>
                    </a:r>
                    <a:r>
                      <a:rPr lang="ru-RU"/>
                      <a:t>(5,0%)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19903</a:t>
                    </a:r>
                    <a:r>
                      <a:rPr lang="ru-RU"/>
                      <a:t>(33,1%)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3333333333333284E-2"/>
                  <c:y val="9.2592592592592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(1,7%)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3.8888888888888841E-2"/>
                  <c:y val="-3.24074074074074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(1,7%)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7777777777777877E-2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33,6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35183,9</a:t>
                    </a:r>
                    <a:r>
                      <a:rPr lang="ru-RU"/>
                      <a:t>(70,8%)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Лист9!$A$1:$A$6</c:f>
              <c:strCache>
                <c:ptCount val="6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Развитие культуры и искусства</c:v>
                </c:pt>
                <c:pt idx="5">
                  <c:v>Непрограмныемероприятия</c:v>
                </c:pt>
              </c:strCache>
            </c:strRef>
          </c:cat>
          <c:val>
            <c:numRef>
              <c:f>Лист9!$B$1:$B$6</c:f>
              <c:numCache>
                <c:formatCode>General</c:formatCode>
                <c:ptCount val="6"/>
                <c:pt idx="0">
                  <c:v>3000</c:v>
                </c:pt>
                <c:pt idx="1">
                  <c:v>19903</c:v>
                </c:pt>
                <c:pt idx="2">
                  <c:v>1000</c:v>
                </c:pt>
                <c:pt idx="3">
                  <c:v>1000</c:v>
                </c:pt>
                <c:pt idx="4">
                  <c:v>33.6</c:v>
                </c:pt>
                <c:pt idx="5">
                  <c:v>35183.9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66666666666672"/>
          <c:y val="3.0104257801108196E-2"/>
          <c:w val="0.34166666666666695"/>
          <c:h val="0.9698957421988929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3000</a:t>
                    </a:r>
                    <a:r>
                      <a:rPr lang="ru-RU"/>
                      <a:t>(5,0%)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(24,2%)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5000000000000001E-2"/>
                  <c:y val="-3.24074074074074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(2,4%)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05"/>
                  <c:y val="-2.77777777777778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29754,9</a:t>
                    </a:r>
                    <a:r>
                      <a:rPr lang="ru-RU"/>
                      <a:t>(71,9%)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Лист9!$C$1:$C$6</c:f>
              <c:numCache>
                <c:formatCode>General</c:formatCode>
                <c:ptCount val="6"/>
                <c:pt idx="0">
                  <c:v>3000</c:v>
                </c:pt>
                <c:pt idx="1">
                  <c:v>10000</c:v>
                </c:pt>
                <c:pt idx="2">
                  <c:v>1000</c:v>
                </c:pt>
                <c:pt idx="3">
                  <c:v>600</c:v>
                </c:pt>
                <c:pt idx="4">
                  <c:v>33.200000000000003</c:v>
                </c:pt>
                <c:pt idx="5">
                  <c:v>29754.899999999991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5833333333333368E-2"/>
          <c:y val="5.3240740740740741E-2"/>
          <c:w val="0.52777777777777779"/>
          <c:h val="0.87962962962962998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3000</a:t>
                    </a:r>
                    <a:r>
                      <a:rPr lang="ru-RU"/>
                      <a:t>(5,0%)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(23,0%)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7777777777777835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6</a:t>
                    </a:r>
                    <a:r>
                      <a:rPr lang="en-US"/>
                      <a:t>00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28936,5</a:t>
                    </a:r>
                    <a:r>
                      <a:rPr lang="ru-RU"/>
                      <a:t>(66,5%)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Лист9!$D$1:$D$6</c:f>
              <c:numCache>
                <c:formatCode>General</c:formatCode>
                <c:ptCount val="6"/>
                <c:pt idx="0">
                  <c:v>3000</c:v>
                </c:pt>
                <c:pt idx="1">
                  <c:v>10000</c:v>
                </c:pt>
                <c:pt idx="2">
                  <c:v>1000</c:v>
                </c:pt>
                <c:pt idx="3">
                  <c:v>600</c:v>
                </c:pt>
                <c:pt idx="4">
                  <c:v>0</c:v>
                </c:pt>
                <c:pt idx="5">
                  <c:v>28936.5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21,1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77.118627683176399</c:v>
                </c:pt>
                <c:pt idx="1">
                  <c:v>1.1358638123456277</c:v>
                </c:pt>
                <c:pt idx="2">
                  <c:v>21.745508504478142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19,78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77.681732677701348</c:v>
                </c:pt>
                <c:pt idx="1">
                  <c:v>1.1079104808331486</c:v>
                </c:pt>
                <c:pt idx="2">
                  <c:v>21.210356841465018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30 000,0 (86,2%)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1747,0 (5,0%)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520(1,5%)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204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1250(3,6%)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78E-2"/>
                  <c:y val="2.11096607576460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35514,6 (85,6%)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1834,6 (5,2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550,0 (1,5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450 (4,1%)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280(3,6%)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31235,0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(84,1%)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1964,4</a:t>
                    </a:r>
                    <a:r>
                      <a:rPr lang="ru-RU" baseline="0" dirty="0" smtClean="0"/>
                      <a:t>   </a:t>
                    </a:r>
                    <a:r>
                      <a:rPr lang="ru-RU" dirty="0" smtClean="0"/>
                      <a:t>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46E-2"/>
          <c:y val="0.21658110826340621"/>
          <c:w val="0.55337410613314264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2023 и на плановый период 2024-2025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Бюджетное планирование исходя из возможностей доходного потенциала и необходимости снижения долговой нагрузки, как базового принципа ответственной бюджетной политики;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бюджетных параметров исходя из необходимости безусловного исполнения действующих обязательств;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бюджетных расходов в целях реализации указов           Президента Российской Федерации, определяющих национальные цели развития страны;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публичности процесса управления муниципальными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финансами, обеспечение прозрачности и открытости бюджетного процесса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граждан.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сбалансированность местного бюджета в среднесрочной перспективе;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добиваться повышения качества планирования главными распорядителями бюджетных средств своих расходов и их эффективности.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наиболее затратных расходов;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эффективного функционирования контрактной системы в сфере закупок товаров, работ, услуг для муниципальных нужд Ивановской области.</a:t>
            </a:r>
          </a:p>
          <a:p>
            <a:pPr marL="285750" indent="-28575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2023 год и на плановый период 2024 и 2025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1331,5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1398,1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1456,8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344,1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57 793,6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57 793,6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46 436,3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46 436,3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45 836,5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45 836,5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СТРУКТУРА ДОХОДОВ БЮДЖЕТА ЛЕЖНЕВСКОГО ГОРОДСКОГО ПОСЕЛЕНИЯ НА 2023 год и на плановый период 2024 и 2025 годов.</a:t>
            </a: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2025год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973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2025год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2023 году и плановом периоде 2024 и 2025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43174" y="4429132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71538" y="4714884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214422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01.01.2021 </a:t>
            </a:r>
            <a:r>
              <a:rPr lang="ru-RU" altLang="ru-RU" dirty="0"/>
              <a:t>– </a:t>
            </a:r>
            <a:r>
              <a:rPr lang="ru-RU" altLang="ru-RU" dirty="0" smtClean="0"/>
              <a:t>7532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14282" y="1571612"/>
          <a:ext cx="528641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286380" y="1714488"/>
          <a:ext cx="414340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4216" cy="81436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2023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785794"/>
          <a:ext cx="8786874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47092" cy="885806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928670"/>
          <a:ext cx="864399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2025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642918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 и на плановый период 2024-2025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пяти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 </a:t>
            </a:r>
            <a:r>
              <a:rPr lang="ru-RU" dirty="0" smtClean="0"/>
              <a:t>19903,0тыс.руб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10 000,0тыс.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1000,0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1000,0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600,0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600,0.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3 000,0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2022 год и на плановый период 2023 и 2024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400" b="1" dirty="0" smtClean="0"/>
              <a:t>Развитие культуры и искусства в </a:t>
            </a:r>
            <a:r>
              <a:rPr lang="ru-RU" altLang="ru-RU" sz="2400" b="1" dirty="0" err="1" smtClean="0"/>
              <a:t>Лежневском</a:t>
            </a:r>
            <a:r>
              <a:rPr lang="ru-RU" altLang="ru-RU" sz="2400" b="1" dirty="0" smtClean="0"/>
              <a:t> городском поселении</a:t>
            </a:r>
            <a:endParaRPr lang="ru-RU" altLang="ru-RU" sz="24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714488"/>
            <a:ext cx="3152775" cy="2585323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интереса граждан к занятиям в любительских объединениях и клубах по интересам путем организации культурно-массовых, познавательно-развлекательных и других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а итак же повышение интереса к чтению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33,6тыс.руб.;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33,2тыс.руб.;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30" name="Picture 6" descr="Молодёжный культурно-спортивный праздни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857651" cy="2571768"/>
          </a:xfrm>
          <a:prstGeom prst="rect">
            <a:avLst/>
          </a:prstGeom>
          <a:noFill/>
        </p:spPr>
      </p:pic>
      <p:pic>
        <p:nvPicPr>
          <p:cNvPr id="1032" name="Picture 8" descr="Как приучить ребенка к чтению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758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2023– 2025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14282" y="1571612"/>
          <a:ext cx="464347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92919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3500430" y="4286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0,6млн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0,6млн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3,0млн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2024год – 3,0млн. руб.</a:t>
            </a:r>
          </a:p>
          <a:p>
            <a:pPr>
              <a:defRPr/>
            </a:pPr>
            <a:r>
              <a:rPr lang="ru-RU" sz="1600" b="1" dirty="0" smtClean="0"/>
              <a:t>План на 2025год – 3,0млн.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2023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2024год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2025год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01.01.2024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01.01.2025–0,0 </a:t>
            </a:r>
            <a:r>
              <a:rPr lang="ru-RU" sz="2000" b="1" dirty="0"/>
              <a:t>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01.01.2026–0,0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5958</TotalTime>
  <Words>2278</Words>
  <Application>Microsoft Office PowerPoint</Application>
  <PresentationFormat>Экран (4:3)</PresentationFormat>
  <Paragraphs>421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2023 и на плановый период 2024-2025 годов</vt:lpstr>
      <vt:lpstr>Прогноз социально-экономического развития Лежневского городского поселения  на 2023 год и на плановый период 2024 и 2025 годов</vt:lpstr>
      <vt:lpstr>ОСНОВНЫЕ ХАРАКТЕРИСТИКИ БЮДЖЕТА  ЛЕЖНЕВСКОГО ГОРОДСКОГО ПОСЕЛЕНИЯ  НА  2023 год</vt:lpstr>
      <vt:lpstr>ОСНОВНЫЕ ХАРАКТЕРИСТИКИ БЮДЖЕТА  ЛЕЖНЕВСКОГО ГОРОДСКОГО ПОСЕЛЕНИЯ  НА 2024 год</vt:lpstr>
      <vt:lpstr>ОСНОВНЫЕ ХАРАКТЕРИСТИКИ БЮДЖЕТА  ЛЕЖНЕВСКОГО ГОРОДСКОГО ПОСЕЛЕНИЯ  НА 2025 год</vt:lpstr>
      <vt:lpstr>      СТРУКТУРА ДОХОДОВ БЮДЖЕТА ЛЕЖНЕВСКОГО ГОРОДСКОГО ПОСЕЛЕНИЯ НА 2023 год и на плановый период 2024 и 2025 годов.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2023 году и плановом периоде 2024 и 2025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2023 ГОД тыс.руб.</vt:lpstr>
      <vt:lpstr>СТРУКТУРА РАСХОДОВ БЮДЖЕТА  ЛЕЖНЕВСКОГО ГОРОДСКОГО ПОСЕЛЕНИЯ НА 2024 ГОД тыс.руб.</vt:lpstr>
      <vt:lpstr>СТРУКТУРА РАСХОДОВ БЮДЖЕТА  ЛЕЖНЕВСКОГО ГОРОДСКОГО ПОСЕЛЕНИЯ НА 2025 ГОД тыс.руб.</vt:lpstr>
      <vt:lpstr>Бюджет Лежневского  городского поселения на 2023 год и на плановый период 2024-2025 годов  Программный бюджет</vt:lpstr>
      <vt:lpstr>Муниципальная программа Лежневского городского поселения</vt:lpstr>
      <vt:lpstr>Слайд 27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31</vt:lpstr>
      <vt:lpstr>Слайд 32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546</cp:revision>
  <dcterms:created xsi:type="dcterms:W3CDTF">2014-01-11T19:46:57Z</dcterms:created>
  <dcterms:modified xsi:type="dcterms:W3CDTF">2022-12-22T17:31:04Z</dcterms:modified>
</cp:coreProperties>
</file>