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8" r:id="rId2"/>
    <p:sldId id="258" r:id="rId3"/>
    <p:sldId id="256" r:id="rId4"/>
    <p:sldId id="304" r:id="rId5"/>
    <p:sldId id="259" r:id="rId6"/>
    <p:sldId id="261" r:id="rId7"/>
    <p:sldId id="262" r:id="rId8"/>
    <p:sldId id="305" r:id="rId9"/>
    <p:sldId id="263" r:id="rId10"/>
    <p:sldId id="285" r:id="rId11"/>
    <p:sldId id="282" r:id="rId12"/>
    <p:sldId id="284" r:id="rId13"/>
    <p:sldId id="283" r:id="rId14"/>
    <p:sldId id="266" r:id="rId15"/>
    <p:sldId id="286" r:id="rId16"/>
    <p:sldId id="287" r:id="rId17"/>
    <p:sldId id="288" r:id="rId18"/>
    <p:sldId id="306" r:id="rId19"/>
    <p:sldId id="289" r:id="rId20"/>
    <p:sldId id="307" r:id="rId21"/>
    <p:sldId id="269" r:id="rId22"/>
    <p:sldId id="297" r:id="rId23"/>
    <p:sldId id="296" r:id="rId24"/>
    <p:sldId id="270" r:id="rId25"/>
    <p:sldId id="300" r:id="rId26"/>
    <p:sldId id="301" r:id="rId27"/>
    <p:sldId id="302" r:id="rId28"/>
    <p:sldId id="290" r:id="rId29"/>
    <p:sldId id="291" r:id="rId30"/>
    <p:sldId id="292" r:id="rId31"/>
    <p:sldId id="294" r:id="rId32"/>
    <p:sldId id="29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25,4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10365,4(89,2%)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1257,2 (10,8%)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1,0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Лист4!$A$1:$A$3</c:f>
              <c:strCache>
                <c:ptCount val="3"/>
                <c:pt idx="0">
                  <c:v>дотация</c:v>
                </c:pt>
                <c:pt idx="1">
                  <c:v>субсидия на поддержку отрасли культуры</c:v>
                </c:pt>
                <c:pt idx="2">
                  <c:v>субвенции по составлению списков в присяжные заседатели</c:v>
                </c:pt>
              </c:strCache>
            </c:strRef>
          </c:cat>
          <c:val>
            <c:numRef>
              <c:f>Лист4!$B$1:$B$3</c:f>
              <c:numCache>
                <c:formatCode>General</c:formatCode>
                <c:ptCount val="3"/>
                <c:pt idx="0">
                  <c:v>10121.1</c:v>
                </c:pt>
                <c:pt idx="1">
                  <c:v>1106.5</c:v>
                </c:pt>
                <c:pt idx="2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194151989874538"/>
          <c:y val="6.5868130120098733E-2"/>
          <c:w val="0.28850841696736007"/>
          <c:h val="0.66141215302632628"/>
        </c:manualLayout>
      </c:layout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8997,9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Лист4!$C$1:$C$3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074662685512952"/>
          <c:y val="7.3469511963178524E-2"/>
          <c:w val="0.78529573711542988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8573,1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Лист4!$D$1:$D$3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727,5</a:t>
                    </a:r>
                    <a:r>
                      <a:rPr lang="ru-RU"/>
                      <a:t>(1,8%)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(2,5%)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619,9</a:t>
                    </a:r>
                    <a:r>
                      <a:rPr lang="ru-RU"/>
                      <a:t>(1,5%)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75,2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  <a:r>
                      <a:rPr lang="ru-RU"/>
                      <a:t>(0,7%)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(24,9%)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900</a:t>
                    </a:r>
                    <a:r>
                      <a:rPr lang="ru-RU"/>
                      <a:t>(2,2%)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3270</a:t>
                    </a:r>
                    <a:r>
                      <a:rPr lang="ru-RU"/>
                      <a:t>(8,1%)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1540,4</a:t>
                    </a:r>
                    <a:r>
                      <a:rPr lang="ru-RU"/>
                      <a:t>(3,8%)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11333,3</a:t>
                    </a:r>
                    <a:r>
                      <a:rPr lang="ru-RU"/>
                      <a:t>(33,3%)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10217,2</a:t>
                    </a:r>
                    <a:r>
                      <a:rPr lang="ru-RU"/>
                      <a:t>(25,4%)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Лист5!$A$1:$A$15</c:f>
              <c:strCache>
                <c:ptCount val="15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Судебная система</c:v>
                </c:pt>
                <c:pt idx="2">
                  <c:v>Резервные фонды</c:v>
                </c:pt>
                <c:pt idx="3">
                  <c:v>Обеспечение проведения выборов и референдумов</c:v>
                </c:pt>
                <c:pt idx="4">
                  <c:v>Другие общегосударственные вопросы</c:v>
                </c:pt>
                <c:pt idx="5">
                  <c:v>Водное хозяйство</c:v>
                </c:pt>
                <c:pt idx="6">
                  <c:v>Лесное хозяйство</c:v>
                </c:pt>
                <c:pt idx="7">
                  <c:v>Дорожное  хозяйство (дорожные фонды)</c:v>
                </c:pt>
                <c:pt idx="8">
                  <c:v>Другие вопросы в области национальной экономики</c:v>
                </c:pt>
                <c:pt idx="9">
                  <c:v>Жилищное  хозяйство</c:v>
                </c:pt>
                <c:pt idx="10">
                  <c:v>Коммунальное  хозяйство</c:v>
                </c:pt>
                <c:pt idx="11">
                  <c:v>Благоустройство</c:v>
                </c:pt>
                <c:pt idx="12">
                  <c:v>Молодежная политика</c:v>
                </c:pt>
                <c:pt idx="13">
                  <c:v>Культура, кнематография</c:v>
                </c:pt>
                <c:pt idx="14">
                  <c:v>Пенсионное обеспечеие</c:v>
                </c:pt>
              </c:strCache>
            </c:strRef>
          </c:cat>
          <c:val>
            <c:numRef>
              <c:f>Лист5!$B$1:$B$15</c:f>
              <c:numCache>
                <c:formatCode>General</c:formatCode>
                <c:ptCount val="15"/>
                <c:pt idx="0">
                  <c:v>727.5</c:v>
                </c:pt>
                <c:pt idx="1">
                  <c:v>1</c:v>
                </c:pt>
                <c:pt idx="2">
                  <c:v>1000</c:v>
                </c:pt>
                <c:pt idx="3">
                  <c:v>619.9</c:v>
                </c:pt>
                <c:pt idx="4">
                  <c:v>50</c:v>
                </c:pt>
                <c:pt idx="5">
                  <c:v>75.2</c:v>
                </c:pt>
                <c:pt idx="6">
                  <c:v>300</c:v>
                </c:pt>
                <c:pt idx="7">
                  <c:v>10000</c:v>
                </c:pt>
                <c:pt idx="8">
                  <c:v>900</c:v>
                </c:pt>
                <c:pt idx="9">
                  <c:v>3270</c:v>
                </c:pt>
                <c:pt idx="10">
                  <c:v>1540.4</c:v>
                </c:pt>
                <c:pt idx="11">
                  <c:v>11333.3</c:v>
                </c:pt>
                <c:pt idx="12">
                  <c:v>90</c:v>
                </c:pt>
                <c:pt idx="13">
                  <c:v>10217.200000000004</c:v>
                </c:pt>
                <c:pt idx="14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40381247453184"/>
          <c:y val="4.1859534782372405E-4"/>
          <c:w val="0.32751835732042367"/>
          <c:h val="0.99958140465217649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740</a:t>
                    </a:r>
                    <a:r>
                      <a:rPr lang="ru-RU"/>
                      <a:t>(1,4%)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1200</a:t>
                    </a:r>
                    <a:r>
                      <a:rPr lang="ru-RU"/>
                      <a:t>(3,0%)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(1,2%)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(24,8%)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1200</a:t>
                    </a:r>
                    <a:r>
                      <a:rPr lang="ru-RU"/>
                      <a:t>(3,0%)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3709,6</a:t>
                    </a:r>
                    <a:r>
                      <a:rPr lang="ru-RU"/>
                      <a:t>(9,2%)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1740,4</a:t>
                    </a:r>
                    <a:r>
                      <a:rPr lang="ru-RU"/>
                      <a:t>(4,3%)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11465,4</a:t>
                    </a:r>
                    <a:r>
                      <a:rPr lang="ru-RU"/>
                      <a:t>(28,%)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( 0,2%)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9430</a:t>
                    </a:r>
                    <a:r>
                      <a:rPr lang="ru-RU"/>
                      <a:t>(23,4%)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Лист5!$A$1:$A$15</c:f>
              <c:strCache>
                <c:ptCount val="15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Судебная система</c:v>
                </c:pt>
                <c:pt idx="2">
                  <c:v>Резервные фонды</c:v>
                </c:pt>
                <c:pt idx="3">
                  <c:v>Обеспечение проведения выборов и референдумов</c:v>
                </c:pt>
                <c:pt idx="4">
                  <c:v>Другие общегосударственные вопросы</c:v>
                </c:pt>
                <c:pt idx="5">
                  <c:v>Водное хозяйство</c:v>
                </c:pt>
                <c:pt idx="6">
                  <c:v>Лесное хозяйство</c:v>
                </c:pt>
                <c:pt idx="7">
                  <c:v>Дорожное  хозяйство (дорожные фонды)</c:v>
                </c:pt>
                <c:pt idx="8">
                  <c:v>Другие вопросы в области национальной экономики</c:v>
                </c:pt>
                <c:pt idx="9">
                  <c:v>Жилищное  хозяйство</c:v>
                </c:pt>
                <c:pt idx="10">
                  <c:v>Коммунальное  хозяйство</c:v>
                </c:pt>
                <c:pt idx="11">
                  <c:v>Благоустройство</c:v>
                </c:pt>
                <c:pt idx="12">
                  <c:v>Молодежная политика</c:v>
                </c:pt>
                <c:pt idx="13">
                  <c:v>Культура, кнематография</c:v>
                </c:pt>
                <c:pt idx="14">
                  <c:v>Пенсионное обеспечеие</c:v>
                </c:pt>
              </c:strCache>
            </c:strRef>
          </c:cat>
          <c:val>
            <c:numRef>
              <c:f>Лист5!$C$1:$C$15</c:f>
              <c:numCache>
                <c:formatCode>General</c:formatCode>
                <c:ptCount val="15"/>
                <c:pt idx="0">
                  <c:v>740</c:v>
                </c:pt>
                <c:pt idx="1">
                  <c:v>1</c:v>
                </c:pt>
                <c:pt idx="2">
                  <c:v>1200</c:v>
                </c:pt>
                <c:pt idx="3">
                  <c:v>0</c:v>
                </c:pt>
                <c:pt idx="4">
                  <c:v>100</c:v>
                </c:pt>
                <c:pt idx="6">
                  <c:v>500</c:v>
                </c:pt>
                <c:pt idx="7">
                  <c:v>10000</c:v>
                </c:pt>
                <c:pt idx="8">
                  <c:v>1200</c:v>
                </c:pt>
                <c:pt idx="9">
                  <c:v>3709.6</c:v>
                </c:pt>
                <c:pt idx="10">
                  <c:v>1740.4</c:v>
                </c:pt>
                <c:pt idx="11">
                  <c:v>11465.4</c:v>
                </c:pt>
                <c:pt idx="12">
                  <c:v>90</c:v>
                </c:pt>
                <c:pt idx="13">
                  <c:v>9430</c:v>
                </c:pt>
                <c:pt idx="14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4805670935684"/>
          <c:y val="0"/>
          <c:w val="0.32547943935067714"/>
          <c:h val="0.99917501939282571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0122568325485543E-2"/>
          <c:y val="8.5780177016633805E-2"/>
          <c:w val="0.54382203531115869"/>
          <c:h val="0.8051593856277635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740</a:t>
                    </a:r>
                    <a:r>
                      <a:rPr lang="ru-RU"/>
                      <a:t>(1,9%)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1200</a:t>
                    </a:r>
                    <a:r>
                      <a:rPr lang="ru-RU"/>
                      <a:t>(3,0%)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(1,3%)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(25,1%)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1200</a:t>
                    </a:r>
                    <a:r>
                      <a:rPr lang="ru-RU"/>
                      <a:t>(3,0%)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2524,6</a:t>
                    </a:r>
                    <a:r>
                      <a:rPr lang="ru-RU"/>
                      <a:t>(6,3%)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1840,4</a:t>
                    </a:r>
                    <a:r>
                      <a:rPr lang="ru-RU"/>
                      <a:t>(4,6%)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11565,3</a:t>
                    </a:r>
                    <a:r>
                      <a:rPr lang="ru-RU"/>
                      <a:t>(29,0%)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9990</a:t>
                    </a:r>
                    <a:r>
                      <a:rPr lang="ru-RU"/>
                      <a:t>(25,1%)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Лист5!$A$1:$A$15</c:f>
              <c:strCache>
                <c:ptCount val="15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Судебная система</c:v>
                </c:pt>
                <c:pt idx="2">
                  <c:v>Резервные фонды</c:v>
                </c:pt>
                <c:pt idx="3">
                  <c:v>Обеспечение проведения выборов и референдумов</c:v>
                </c:pt>
                <c:pt idx="4">
                  <c:v>Другие общегосударственные вопросы</c:v>
                </c:pt>
                <c:pt idx="5">
                  <c:v>Водное хозяйство</c:v>
                </c:pt>
                <c:pt idx="6">
                  <c:v>Лесное хозяйство</c:v>
                </c:pt>
                <c:pt idx="7">
                  <c:v>Дорожное  хозяйство (дорожные фонды)</c:v>
                </c:pt>
                <c:pt idx="8">
                  <c:v>Другие вопросы в области национальной экономики</c:v>
                </c:pt>
                <c:pt idx="9">
                  <c:v>Жилищное  хозяйство</c:v>
                </c:pt>
                <c:pt idx="10">
                  <c:v>Коммунальное  хозяйство</c:v>
                </c:pt>
                <c:pt idx="11">
                  <c:v>Благоустройство</c:v>
                </c:pt>
                <c:pt idx="12">
                  <c:v>Молодежная политика</c:v>
                </c:pt>
                <c:pt idx="13">
                  <c:v>Культура, кнематография</c:v>
                </c:pt>
                <c:pt idx="14">
                  <c:v>Пенсионное обеспечеие</c:v>
                </c:pt>
              </c:strCache>
            </c:strRef>
          </c:cat>
          <c:val>
            <c:numRef>
              <c:f>Лист5!$D$1:$D$15</c:f>
              <c:numCache>
                <c:formatCode>General</c:formatCode>
                <c:ptCount val="15"/>
                <c:pt idx="0">
                  <c:v>740</c:v>
                </c:pt>
                <c:pt idx="1">
                  <c:v>0</c:v>
                </c:pt>
                <c:pt idx="2">
                  <c:v>1200</c:v>
                </c:pt>
                <c:pt idx="3">
                  <c:v>0</c:v>
                </c:pt>
                <c:pt idx="4">
                  <c:v>100</c:v>
                </c:pt>
                <c:pt idx="6">
                  <c:v>500</c:v>
                </c:pt>
                <c:pt idx="7">
                  <c:v>10000</c:v>
                </c:pt>
                <c:pt idx="8">
                  <c:v>1200</c:v>
                </c:pt>
                <c:pt idx="9">
                  <c:v>2524.6</c:v>
                </c:pt>
                <c:pt idx="10">
                  <c:v>1840.4</c:v>
                </c:pt>
                <c:pt idx="11">
                  <c:v>11565.3</c:v>
                </c:pt>
                <c:pt idx="12">
                  <c:v>90</c:v>
                </c:pt>
                <c:pt idx="13">
                  <c:v>9990</c:v>
                </c:pt>
                <c:pt idx="14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328625666457121"/>
          <c:y val="1.6831111626595109E-5"/>
          <c:w val="0.31030738176794925"/>
          <c:h val="0.99996633777674648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(25,1%)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28784,4</a:t>
                    </a:r>
                    <a:r>
                      <a:rPr lang="ru-RU"/>
                      <a:t>(71,4)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Лист7!$A$1:$A$4</c:f>
              <c:strCache>
                <c:ptCount val="4"/>
                <c:pt idx="0">
                  <c:v>Развитие транспортной системы </c:v>
                </c:pt>
                <c:pt idx="1">
                  <c:v>Формирование современной городской среды </c:v>
                </c:pt>
                <c:pt idx="2">
                  <c:v>Детские игровые площадки</c:v>
                </c:pt>
                <c:pt idx="3">
                  <c:v>Непрограмные мероприятия</c:v>
                </c:pt>
              </c:strCache>
            </c:strRef>
          </c:cat>
          <c:val>
            <c:numRef>
              <c:f>Лист7!$C$1:$C$4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28784.400000000001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(24,9%)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5.5555555555555046E-3"/>
                  <c:y val="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28732,5</a:t>
                    </a:r>
                    <a:r>
                      <a:rPr lang="ru-RU"/>
                      <a:t>(71,4%)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Лист7!$A$1:$A$4</c:f>
              <c:strCache>
                <c:ptCount val="4"/>
                <c:pt idx="0">
                  <c:v>Развитие транспортной системы </c:v>
                </c:pt>
                <c:pt idx="1">
                  <c:v>Формирование современной городской среды </c:v>
                </c:pt>
                <c:pt idx="2">
                  <c:v>Детские игровые площадки</c:v>
                </c:pt>
                <c:pt idx="3">
                  <c:v>Непрограмные мероприятия</c:v>
                </c:pt>
              </c:strCache>
            </c:strRef>
          </c:cat>
          <c:val>
            <c:numRef>
              <c:f>Лист7!$B$1:$B$4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28732.5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Лист7!$A$1:$A$4</c:f>
              <c:strCache>
                <c:ptCount val="4"/>
                <c:pt idx="0">
                  <c:v>Развитие транспортной системы </c:v>
                </c:pt>
                <c:pt idx="1">
                  <c:v>Формирование современной городской среды </c:v>
                </c:pt>
                <c:pt idx="2">
                  <c:v>Детские игровые площадки</c:v>
                </c:pt>
                <c:pt idx="3">
                  <c:v>Непрограмные мероприятия</c:v>
                </c:pt>
              </c:strCache>
            </c:strRef>
          </c:cat>
          <c:val>
            <c:numRef>
              <c:f>Лист7!$C$1:$C$4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28784.400000000001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Лист7!$A$1:$A$4</c:f>
              <c:strCache>
                <c:ptCount val="4"/>
                <c:pt idx="0">
                  <c:v>Развитие транспортной системы </c:v>
                </c:pt>
                <c:pt idx="1">
                  <c:v>Формирование современной городской среды </c:v>
                </c:pt>
                <c:pt idx="2">
                  <c:v>Детские игровые площадки</c:v>
                </c:pt>
                <c:pt idx="3">
                  <c:v>Непрограмные мероприятия</c:v>
                </c:pt>
              </c:strCache>
            </c:strRef>
          </c:cat>
          <c:val>
            <c:numRef>
              <c:f>Лист7!$D$1:$D$4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28358.400000000001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(25,1%)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(2.5%)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28358,4</a:t>
                    </a:r>
                    <a:r>
                      <a:rPr lang="ru-RU"/>
                      <a:t>(71,1%)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Лист7!$D$1:$D$4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28358.400000000001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77,2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21,7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77.118627683176243</c:v>
                </c:pt>
                <c:pt idx="1">
                  <c:v>1.1358638123456302</c:v>
                </c:pt>
                <c:pt idx="2">
                  <c:v>21.745508504478181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77,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21,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77.681732677701618</c:v>
                </c:pt>
                <c:pt idx="1">
                  <c:v>1.1079104808331486</c:v>
                </c:pt>
                <c:pt idx="2">
                  <c:v>21.21035684146506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25800 (82,6%)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1406,5 (4,5%)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910(2,9%)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048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1350(4,3%)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2099E-2"/>
                  <c:y val="2.110966075764597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1300(4,2%)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26420,0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81,7%)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1406,5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4,4%)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1400 (4,3%)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350 (4,2%)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300(4,0%)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26875,0(81,5%)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1406,5(4,3%)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25E-3"/>
                  <c:y val="-2.94178331875182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1500(4,6%)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79E-2"/>
                  <c:y val="-5.91360454943132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380 (4,2%)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2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50(4,1%)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23.06.2020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urizm37.ru/files/place/photos/118/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42976" y="0"/>
            <a:ext cx="72009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2020 год и на плановый период 2021 и 2022 годов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</a:p>
        </p:txBody>
      </p:sp>
      <p:pic>
        <p:nvPicPr>
          <p:cNvPr id="1844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22494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4000496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286380" y="1714488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102,42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100,16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100,34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780,24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803,64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831,77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867,54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78,43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81,17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84,58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87,88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119,25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52,61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57,15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56,46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2020год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42840,1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42840,1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2021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41324,4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41324,4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2022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41534,6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41534,6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ЛЕЖНЕВСКОГО ГОРОДСКОГО ПОСЕЛЕНИЯ НА 2020 год и на плановый период 2021 и 2022 годов.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2021год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2022год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95300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2020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2021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1026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143240" y="42862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2020 году и плановом периоде 2021 и 2022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2020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2021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2928926" y="4714884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714480" y="4500546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1714488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14282" y="1500174"/>
          <a:ext cx="4953001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429256" y="1714488"/>
          <a:ext cx="3495675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786050" y="4572008"/>
          <a:ext cx="34290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50825" y="3284538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01.01.2020 </a:t>
            </a:r>
            <a:r>
              <a:rPr lang="ru-RU" altLang="ru-RU" dirty="0"/>
              <a:t>– </a:t>
            </a:r>
            <a:r>
              <a:rPr lang="ru-RU" altLang="ru-RU" dirty="0" smtClean="0"/>
              <a:t>7635 </a:t>
            </a:r>
            <a:r>
              <a:rPr lang="ru-RU" altLang="ru-RU" dirty="0"/>
              <a:t>человек</a:t>
            </a:r>
          </a:p>
        </p:txBody>
      </p:sp>
      <p:pic>
        <p:nvPicPr>
          <p:cNvPr id="7173" name="Picture 7" descr="C:\Users\Администратор\Desktop\d0bbd0b5d0b6d0bdd0b5d0b2d0be1-267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63"/>
            <a:ext cx="3500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104216" cy="814368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2020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0" y="428604"/>
          <a:ext cx="8358246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247092" cy="885806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2022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76237" y="642919"/>
          <a:ext cx="8339167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2022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571480"/>
          <a:ext cx="821537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2020 год и на плановый период 2021-2022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трех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18436" name="Рисунок 7" descr="доро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571900" cy="2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ttps://i.mycdn.me/image?id=805815667808&amp;t=0&amp;plc=WEB&amp;tkn=*isr5yGH9qxLEC6X9kcNEk-VBm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357694"/>
            <a:ext cx="3571900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2020 </a:t>
            </a:r>
            <a:r>
              <a:rPr lang="ru-RU" dirty="0"/>
              <a:t>год   </a:t>
            </a:r>
            <a:r>
              <a:rPr lang="ru-RU" dirty="0" smtClean="0"/>
              <a:t>10500,0тыс.руб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2021 </a:t>
            </a:r>
            <a:r>
              <a:rPr lang="ru-RU" dirty="0"/>
              <a:t>год </a:t>
            </a:r>
            <a:r>
              <a:rPr lang="ru-RU" dirty="0" smtClean="0"/>
              <a:t>10 000,0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2022 </a:t>
            </a:r>
            <a:r>
              <a:rPr lang="ru-RU" dirty="0"/>
              <a:t>год </a:t>
            </a:r>
            <a:r>
              <a:rPr lang="ru-RU" dirty="0" smtClean="0"/>
              <a:t>10 000,0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035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714884"/>
            <a:ext cx="40719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2020 </a:t>
            </a:r>
            <a:r>
              <a:rPr lang="ru-RU" dirty="0"/>
              <a:t>год </a:t>
            </a:r>
            <a:r>
              <a:rPr lang="ru-RU" dirty="0" smtClean="0"/>
              <a:t>1000,0 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2021 год 1000,0 тыс. 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год 1000,0 тыс.руб.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8194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7215238" cy="5411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734342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657850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2020 </a:t>
            </a:r>
            <a:r>
              <a:rPr lang="ru-RU" dirty="0"/>
              <a:t>год  </a:t>
            </a:r>
            <a:r>
              <a:rPr lang="ru-RU" dirty="0" smtClean="0"/>
              <a:t>500,0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2021 </a:t>
            </a:r>
            <a:r>
              <a:rPr lang="ru-RU" dirty="0"/>
              <a:t>год </a:t>
            </a:r>
            <a:r>
              <a:rPr lang="ru-RU" dirty="0" smtClean="0"/>
              <a:t>500,0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2022 </a:t>
            </a:r>
            <a:r>
              <a:rPr lang="ru-RU" dirty="0"/>
              <a:t>год </a:t>
            </a:r>
            <a:r>
              <a:rPr lang="ru-RU" dirty="0" smtClean="0"/>
              <a:t>500,0.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2020– 20222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714876" y="17859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357158" y="1571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2857488" y="42148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42873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2020год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2021год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257174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Благоустройство дворовых и общественных территорий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92893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2020год </a:t>
            </a:r>
            <a:r>
              <a:rPr lang="ru-RU" sz="1600" b="1" dirty="0"/>
              <a:t>– </a:t>
            </a:r>
            <a:r>
              <a:rPr lang="ru-RU" sz="1600" b="1" dirty="0" smtClean="0"/>
              <a:t>1,0 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2021год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4480" y="400050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35769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2020год </a:t>
            </a:r>
            <a:r>
              <a:rPr lang="ru-RU" sz="1600" b="1" dirty="0"/>
              <a:t>– </a:t>
            </a:r>
            <a:r>
              <a:rPr lang="ru-RU" sz="1600" b="1" dirty="0" smtClean="0"/>
              <a:t>1,5млн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2021год </a:t>
            </a:r>
            <a:r>
              <a:rPr lang="ru-RU" sz="1600" b="1" dirty="0"/>
              <a:t>– </a:t>
            </a:r>
            <a:r>
              <a:rPr lang="ru-RU" sz="1600" b="1" dirty="0" smtClean="0"/>
              <a:t>2,5млн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1,3млн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проекте бюджета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2019 год и на плановый период 2020 и 2021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s314421.vk.me/v314421815/8f44/a6I5ppJ7KQ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773113"/>
            <a:ext cx="21066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П.Н. Колесников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0" y="5929312"/>
            <a:ext cx="22955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2020 год </a:t>
            </a:r>
            <a:r>
              <a:rPr lang="ru-RU" sz="2000" b="1" dirty="0"/>
              <a:t>– </a:t>
            </a:r>
            <a:r>
              <a:rPr lang="ru-RU" sz="2000" b="1" dirty="0" smtClean="0"/>
              <a:t>15600,0тыс.руб.;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2021 год –16100,0тыс.руб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2022 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16400,0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01.01.2021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01.01.2022 </a:t>
            </a:r>
            <a:r>
              <a:rPr lang="ru-RU" sz="2000" b="1" dirty="0"/>
              <a:t>–0,0 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01.01.2023 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СОСТАВЛЕНИЕ ПРОЕКТА БЮДЖЕТА Работа по составлению проекта бюджета Лежневского городского поселения начинается за 9 месяцев до начала очередного финансового года. Постановлением Главы Администрации Лежневского городского поселения от 30.10.2009г. № 167 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Лежневского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Муниципальные программы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2020 и на плановый период 2021-2022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850" y="1571625"/>
            <a:ext cx="84963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и оптимизация расходов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Взаимодействие с налогоплательщиками, осуществляющими деятельность на территории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поселения, в целях обеспечения своевременного и полного выполнения ими налоговых обязательств по уплате налогов в бюджеты всех уровней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Использование всех возможностей для привлечения средств федерального и областного бюджета , в первую очередь с высокой долей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Осуществление расходов с учетом возможностей доходной базы бюджета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закупок товаров, работ и  услуг для муниципальных нужд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Оптимизация инвестиционных расходов с учетом очередности и с возможным использованием типовой проектно-сметной документации при  строительстве социально-культурной сферы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предтавления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бюджета субсидий с  соблюдением общих правил их предоставления и  заключением соглашений по типовой форме, установление показателей результативности их использования и механизмов возврата средств субсидий в случае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недостижения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таких показателей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Стимулирование, развитие малого и среднего бизнеса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значений целевых показателей муниципальных программ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Сохранение действующей сети учреждений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3917</TotalTime>
  <Words>2103</Words>
  <Application>Microsoft Office PowerPoint</Application>
  <PresentationFormat>Экран (4:3)</PresentationFormat>
  <Paragraphs>382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8</vt:lpstr>
      <vt:lpstr>Основные направления бюджетной и налоговой политики Лежневского городского поселения на 2020 и на плановый период 2021-2022 годов</vt:lpstr>
      <vt:lpstr>Прогноз социально-экономического развития Лежневского городского поселения  на 2020 год и на плановый период 2021 и 2022 годов</vt:lpstr>
      <vt:lpstr>ОСНОВНЫЕ ХАРАКТЕРИСТИКИ БЮДЖЕТА  ЛЕЖНЕВСКОГО ГОРОДСКОГО ПОСЕЛЕНИЯ  НА  2020год</vt:lpstr>
      <vt:lpstr>ОСНОВНЫЕ ХАРАКТЕРИСТИКИ БЮДЖЕТА  ЛЕЖНЕВСКОГО ГОРОДСКОГО ПОСЕЛЕНИЯ  НА 2021 год</vt:lpstr>
      <vt:lpstr>ОСНОВНЫЕ ХАРАКТЕРИСТИКИ БЮДЖЕТА  ЛЕЖНЕВСКОГО ГОРОДСКОГО ПОСЕЛЕНИЯ  НА 2022 год</vt:lpstr>
      <vt:lpstr>  СТРУКТУРА ДОХОДОВ БЮДЖЕТА ЛЕЖНЕВСКОГО ГОРОДСКОГО ПОСЕЛЕНИЯ НА 2020 год и на плановый период 2021 и 2022 годов.   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2020 году и плановом периоде 2021 и 2022 гг.</vt:lpstr>
      <vt:lpstr>Слайд 18</vt:lpstr>
      <vt:lpstr>Слайд 19</vt:lpstr>
      <vt:lpstr>Слайд 20</vt:lpstr>
      <vt:lpstr>СТРУКТУРА РАСХОДОВ БЮДЖЕТА  ЛЕЖНЕВСКОГО ГОРОДСКОГО ПОСЕЛЕНИЯ НА 2020 ГОД</vt:lpstr>
      <vt:lpstr>СТРУКТУРА РАСХОДОВ БЮДЖЕТА  ЛЕЖНЕВСКОГО ГОРОДСКОГО ПОСЕЛЕНИЯ НА 2022 ГОД</vt:lpstr>
      <vt:lpstr>СТРУКТУРА РАСХОДОВ БЮДЖЕТА  ЛЕЖНЕВСКОГО ГОРОДСКОГО ПОСЕЛЕНИЯ НА 2022 ГОД</vt:lpstr>
      <vt:lpstr>Бюджет Лежневского  городского поселения на 2020 год и на плановый период 2021-2022 годов  Программный бюджет</vt:lpstr>
      <vt:lpstr>Муниципальная программа Лежневского городского поселения</vt:lpstr>
      <vt:lpstr>Слайд 26</vt:lpstr>
      <vt:lpstr>Муниципальная программа Лежневского городского поселения</vt:lpstr>
      <vt:lpstr>Слайд 28</vt:lpstr>
      <vt:lpstr>Слайд 29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373</cp:revision>
  <dcterms:created xsi:type="dcterms:W3CDTF">2014-01-11T19:46:57Z</dcterms:created>
  <dcterms:modified xsi:type="dcterms:W3CDTF">2020-06-23T06:55:23Z</dcterms:modified>
</cp:coreProperties>
</file>