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7" r:id="rId2"/>
    <p:sldId id="257" r:id="rId3"/>
    <p:sldId id="258" r:id="rId4"/>
    <p:sldId id="278" r:id="rId5"/>
    <p:sldId id="280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81" r:id="rId17"/>
    <p:sldId id="286" r:id="rId18"/>
    <p:sldId id="287" r:id="rId19"/>
    <p:sldId id="283" r:id="rId20"/>
    <p:sldId id="285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92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7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Лист1!$A$1:$A$4</c:f>
              <c:strCache>
                <c:ptCount val="4"/>
                <c:pt idx="0">
                  <c:v>Налог на доходы физических лиц</c:v>
                </c:pt>
                <c:pt idx="1">
                  <c:v>Акцызы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22933</c:v>
                </c:pt>
                <c:pt idx="1">
                  <c:v>1127.5999999999999</c:v>
                </c:pt>
                <c:pt idx="2">
                  <c:v>561.79999999999995</c:v>
                </c:pt>
                <c:pt idx="3">
                  <c:v>2561.1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Лист1!$A$8:$A$11</c:f>
              <c:strCache>
                <c:ptCount val="4"/>
                <c:pt idx="0">
                  <c:v>доходы от продажи материальных и нематериальных активов</c:v>
                </c:pt>
                <c:pt idx="1">
                  <c:v>доходы от использования имущества</c:v>
                </c:pt>
                <c:pt idx="2">
                  <c:v>штрафы, санкции, возмещение ущерба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Лист1!$B$8:$B$11</c:f>
              <c:numCache>
                <c:formatCode>General</c:formatCode>
                <c:ptCount val="4"/>
                <c:pt idx="0">
                  <c:v>636.1</c:v>
                </c:pt>
                <c:pt idx="1">
                  <c:v>617.6</c:v>
                </c:pt>
                <c:pt idx="2">
                  <c:v>91</c:v>
                </c:pt>
                <c:pt idx="3">
                  <c:v>5.4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Лист1!$A$14:$A$16</c:f>
              <c:strCache>
                <c:ptCount val="3"/>
                <c:pt idx="0">
                  <c:v>дотация</c:v>
                </c:pt>
                <c:pt idx="1">
                  <c:v>субсидии</c:v>
                </c:pt>
                <c:pt idx="2">
                  <c:v>субвенции </c:v>
                </c:pt>
              </c:strCache>
            </c:strRef>
          </c:cat>
          <c:val>
            <c:numRef>
              <c:f>Лист1!$B$14:$B$16</c:f>
              <c:numCache>
                <c:formatCode>General</c:formatCode>
                <c:ptCount val="3"/>
                <c:pt idx="0">
                  <c:v>9837.1</c:v>
                </c:pt>
                <c:pt idx="1">
                  <c:v>6626.7</c:v>
                </c:pt>
                <c:pt idx="2">
                  <c:v>1227.9000000000001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Лист1!$A$1:$A$8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безопастность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Жилищно-комунальное хозяйство</c:v>
                </c:pt>
                <c:pt idx="4">
                  <c:v>Молодежная политика и оздоровление детей</c:v>
                </c:pt>
                <c:pt idx="5">
                  <c:v>Культура и кинематография</c:v>
                </c:pt>
                <c:pt idx="6">
                  <c:v>Пенсионное обеспечение</c:v>
                </c:pt>
                <c:pt idx="7">
                  <c:v>Охрана семьи и детсва</c:v>
                </c:pt>
              </c:strCache>
            </c:strRef>
          </c:cat>
          <c:val>
            <c:numRef>
              <c:f>Лист1!$B$1:$B$8</c:f>
              <c:numCache>
                <c:formatCode>General</c:formatCode>
                <c:ptCount val="8"/>
                <c:pt idx="0">
                  <c:v>781.8</c:v>
                </c:pt>
                <c:pt idx="1">
                  <c:v>1023</c:v>
                </c:pt>
                <c:pt idx="2">
                  <c:v>5565.2</c:v>
                </c:pt>
                <c:pt idx="3">
                  <c:v>14287.5</c:v>
                </c:pt>
                <c:pt idx="4">
                  <c:v>70</c:v>
                </c:pt>
                <c:pt idx="5">
                  <c:v>7772.4</c:v>
                </c:pt>
                <c:pt idx="6">
                  <c:v>106.5</c:v>
                </c:pt>
                <c:pt idx="7">
                  <c:v>1227.9000000000001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747B-9A3D-4F4F-8F54-B2AFCBFD5C5E}" type="datetimeFigureOut">
              <a:rPr lang="ru-RU"/>
              <a:pPr>
                <a:defRPr/>
              </a:pPr>
              <a:t>08.08.2018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6E94-D51C-4CDC-AF89-60B90A5A9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lezhnevo.ru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lejnevo_rfo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1000108"/>
            <a:ext cx="5072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   ДЛЯ   ГРАЖДАН </a:t>
            </a:r>
          </a:p>
          <a:p>
            <a:pPr algn="ctr"/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</a:t>
            </a:r>
            <a:r>
              <a:rPr lang="ru-RU" altLang="ru-RU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городского поселения «Об исполнении бюджета </a:t>
            </a:r>
            <a:r>
              <a:rPr lang="ru-RU" altLang="ru-RU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городского поселения 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год»</a:t>
            </a:r>
            <a:endParaRPr lang="ru-RU" alt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1-tub-ru.yandex.net/i?id=4ac3b6c0e6d46cc87915271d072ac316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1071570" cy="1143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650480" cy="635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spcAft>
                <a:spcPts val="840"/>
              </a:spcAft>
            </a:pP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Итоги исполнения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Лежневского городского поселения за 2017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 по налоговым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 неналоговым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доходам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000108"/>
          <a:ext cx="8215371" cy="3877544"/>
        </p:xfrm>
        <a:graphic>
          <a:graphicData uri="http://schemas.openxmlformats.org/drawingml/2006/table">
            <a:tbl>
              <a:tblPr/>
              <a:tblGrid>
                <a:gridCol w="1863280"/>
                <a:gridCol w="1499093"/>
                <a:gridCol w="1527326"/>
                <a:gridCol w="1628958"/>
                <a:gridCol w="1696714"/>
              </a:tblGrid>
              <a:tr h="236487">
                <a:tc rowSpan="2">
                  <a:txBody>
                    <a:bodyPr/>
                    <a:lstStyle/>
                    <a:p>
                      <a:pPr marL="254000" indent="0"/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на </a:t>
                      </a:r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2017 </a:t>
                      </a:r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год, </a:t>
                      </a:r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тыс. </a:t>
                      </a:r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руб.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2017 </a:t>
                      </a:r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52400" indent="0">
                        <a:lnSpc>
                          <a:spcPts val="2400"/>
                        </a:lnSpc>
                      </a:pPr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Темп роста к </a:t>
                      </a:r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году, %</a:t>
                      </a:r>
                    </a:p>
                  </a:txBody>
                  <a:tcPr marL="0" marR="0" marT="0" marB="0" anchor="ctr"/>
                </a:tc>
              </a:tr>
              <a:tr h="532097">
                <a:tc vMerge="1">
                  <a:txBody>
                    <a:bodyPr/>
                    <a:lstStyle/>
                    <a:p>
                      <a:endParaRPr sz="5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5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тыс. </a:t>
                      </a:r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руб.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 % к</a:t>
                      </a:r>
                    </a:p>
                    <a:p>
                      <a:pPr marL="177800" indent="0">
                        <a:lnSpc>
                          <a:spcPct val="100000"/>
                        </a:lnSpc>
                      </a:pPr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бюджетным</a:t>
                      </a:r>
                    </a:p>
                    <a:p>
                      <a:pPr marL="177800" indent="0">
                        <a:lnSpc>
                          <a:spcPct val="100000"/>
                        </a:lnSpc>
                      </a:pPr>
                      <a:r>
                        <a:rPr lang="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назначениям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5900"/>
                    </a:p>
                  </a:txBody>
                  <a:tcPr marL="0" marR="0" marT="0" marB="0"/>
                </a:tc>
              </a:tr>
              <a:tr h="53209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Доходы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 том числе:</a:t>
                      </a:r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46031,9</a:t>
                      </a:r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46225,4</a:t>
                      </a:r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100,4</a:t>
                      </a:r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18,9</a:t>
                      </a:r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83666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</a:t>
                      </a:r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алоговые</a:t>
                      </a:r>
                      <a:r>
                        <a:rPr lang="ru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доходы: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НДФЛ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А</a:t>
                      </a:r>
                      <a:r>
                        <a:rPr lang="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кцизы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 Налог  на имущество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Земельный налог</a:t>
                      </a:r>
                      <a:endParaRPr lang="ru" sz="1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26993,8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22655,0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1068,8  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620,0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2650,0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27183,5</a:t>
                      </a:r>
                    </a:p>
                    <a:p>
                      <a:pPr marL="3937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22933,0</a:t>
                      </a:r>
                    </a:p>
                    <a:p>
                      <a:pPr marL="3937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1127,6</a:t>
                      </a:r>
                    </a:p>
                    <a:p>
                      <a:pPr marL="3937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561,8</a:t>
                      </a:r>
                    </a:p>
                    <a:p>
                      <a:pPr marL="3937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 2561,1</a:t>
                      </a:r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100,7</a:t>
                      </a: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101,2</a:t>
                      </a: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105,6</a:t>
                      </a: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90,6</a:t>
                      </a: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96,6</a:t>
                      </a:r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  5,6</a:t>
                      </a: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505994">
                <a:tc>
                  <a:txBody>
                    <a:bodyPr/>
                    <a:lstStyle/>
                    <a:p>
                      <a:pPr marL="254000" indent="900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-Неналоговые доходы</a:t>
                      </a:r>
                    </a:p>
                    <a:p>
                      <a:pPr marL="0" indent="900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 доходы от использования имущества</a:t>
                      </a:r>
                    </a:p>
                    <a:p>
                      <a:pPr marL="0" indent="900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-доходы от продажи активов</a:t>
                      </a:r>
                    </a:p>
                    <a:p>
                      <a:pPr marL="0" indent="900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-штрафы</a:t>
                      </a:r>
                    </a:p>
                    <a:p>
                      <a:pPr marL="0" indent="900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-прочие</a:t>
                      </a:r>
                      <a:r>
                        <a:rPr lang="ru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неналоговые доходы</a:t>
                      </a:r>
                      <a:endParaRPr lang="ru" sz="1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1346,4</a:t>
                      </a:r>
                    </a:p>
                    <a:p>
                      <a:pPr marL="4826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650,0</a:t>
                      </a:r>
                    </a:p>
                    <a:p>
                      <a:pPr marL="4826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826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600,0</a:t>
                      </a:r>
                    </a:p>
                    <a:p>
                      <a:pPr marL="4826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826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91,0</a:t>
                      </a:r>
                    </a:p>
                    <a:p>
                      <a:pPr marL="4826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5,4</a:t>
                      </a:r>
                    </a:p>
                    <a:p>
                      <a:pPr marL="4826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461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1350,1</a:t>
                      </a:r>
                    </a:p>
                    <a:p>
                      <a:pPr marL="5461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636,1</a:t>
                      </a:r>
                    </a:p>
                    <a:p>
                      <a:pPr marL="5461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5461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617,6</a:t>
                      </a:r>
                    </a:p>
                    <a:p>
                      <a:pPr marL="5461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5461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91,0</a:t>
                      </a:r>
                    </a:p>
                    <a:p>
                      <a:pPr marL="5461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5,4</a:t>
                      </a:r>
                    </a:p>
                    <a:p>
                      <a:pPr marL="546100" indent="0"/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100,3</a:t>
                      </a: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97,9</a:t>
                      </a:r>
                    </a:p>
                    <a:p>
                      <a:pPr marL="5080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102,9</a:t>
                      </a:r>
                    </a:p>
                    <a:p>
                      <a:pPr marL="5080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  <a:p>
                      <a:pPr marL="5080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-48,0</a:t>
                      </a: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929198"/>
          <a:ext cx="8215370" cy="1280160"/>
        </p:xfrm>
        <a:graphic>
          <a:graphicData uri="http://schemas.openxmlformats.org/drawingml/2006/table">
            <a:tbl>
              <a:tblPr/>
              <a:tblGrid>
                <a:gridCol w="1857388"/>
                <a:gridCol w="1500198"/>
                <a:gridCol w="1571636"/>
                <a:gridCol w="1643074"/>
                <a:gridCol w="1643074"/>
              </a:tblGrid>
              <a:tr h="85725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Безвозмездные поступления</a:t>
                      </a:r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: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Дотация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Субсидии</a:t>
                      </a:r>
                      <a:endParaRPr lang="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 Субвенции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</a:t>
                      </a:r>
                      <a:r>
                        <a:rPr lang="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ные межбюджетные трансферты</a:t>
                      </a:r>
                      <a:endParaRPr lang="ru" sz="1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17691,7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9837,1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6626,7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1227,9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17691,7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9837,1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6626,7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1227,9</a:t>
                      </a:r>
                    </a:p>
                    <a:p>
                      <a:pPr marL="0" indent="0" algn="ctr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0,0</a:t>
                      </a:r>
                    </a:p>
                    <a:p>
                      <a:pPr marL="393700" indent="0"/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  <a:p>
                      <a:pPr marL="5080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 66,6</a:t>
                      </a: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marL="457200" indent="0"/>
                      <a:endParaRPr lang="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42984"/>
            <a:ext cx="8400288" cy="37147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5256"/>
              </a:lnSpc>
            </a:pPr>
            <a:endParaRPr lang="ru" sz="4300" b="1" spc="-50" dirty="0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сполнение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поселения в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2017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году</a:t>
            </a: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 расходам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920" y="451104"/>
            <a:ext cx="8900160" cy="763318"/>
          </a:xfrm>
          <a:prstGeom prst="rect">
            <a:avLst/>
          </a:prstGeom>
          <a:solidFill>
            <a:srgbClr val="BCEEFE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Распределение бюджетных ассигнований по разделам бюджетной классификации</a:t>
            </a:r>
          </a:p>
          <a:p>
            <a:pPr indent="0" algn="ctr"/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расходов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Лежневского городского поселения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на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2017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(тыс.руб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3360" y="1785926"/>
            <a:ext cx="6144590" cy="4286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100" b="1" dirty="0" smtClean="0">
                <a:latin typeface="Times New Roman"/>
              </a:rPr>
              <a:t>       </a:t>
            </a:r>
            <a:r>
              <a:rPr lang="ru" sz="2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Распределение </a:t>
            </a: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расходов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2143116"/>
          <a:ext cx="821537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656" y="79248"/>
            <a:ext cx="7787640" cy="7065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2592"/>
              </a:lnSpc>
            </a:pP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Исполнение бюджетных назначений главными распорядителями средств бюджета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за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2017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</a:t>
            </a:r>
            <a:endParaRPr lang="ru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29520" y="1000108"/>
            <a:ext cx="1109472" cy="2407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0" rIns="0" bIns="0">
            <a:noAutofit/>
          </a:bodyPr>
          <a:lstStyle/>
          <a:p>
            <a:pPr indent="0" algn="r"/>
            <a:r>
              <a:rPr lang="ru" sz="1500" b="1" dirty="0" smtClean="0">
                <a:latin typeface="Times New Roman"/>
              </a:rPr>
              <a:t>(</a:t>
            </a:r>
            <a:r>
              <a:rPr lang="ru" sz="1500" b="1" dirty="0" smtClean="0">
                <a:latin typeface="Times New Roman"/>
              </a:rPr>
              <a:t>тыс</a:t>
            </a:r>
            <a:r>
              <a:rPr lang="ru" sz="1500" b="1" dirty="0" smtClean="0">
                <a:latin typeface="Times New Roman"/>
              </a:rPr>
              <a:t>. </a:t>
            </a:r>
            <a:r>
              <a:rPr lang="ru" sz="1500" b="1" dirty="0">
                <a:latin typeface="Times New Roman"/>
              </a:rPr>
              <a:t>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7" y="1325880"/>
          <a:ext cx="8215368" cy="3823186"/>
        </p:xfrm>
        <a:graphic>
          <a:graphicData uri="http://schemas.openxmlformats.org/drawingml/2006/table">
            <a:tbl>
              <a:tblPr/>
              <a:tblGrid>
                <a:gridCol w="3431864"/>
                <a:gridCol w="1707992"/>
                <a:gridCol w="1435051"/>
                <a:gridCol w="1640461"/>
              </a:tblGrid>
              <a:tr h="2079277">
                <a:tc>
                  <a:txBody>
                    <a:bodyPr/>
                    <a:lstStyle/>
                    <a:p>
                      <a:pPr indent="0" algn="ctr">
                        <a:lnSpc>
                          <a:spcPts val="2304"/>
                        </a:lnSpc>
                      </a:pP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indent="0" algn="ctr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Решением Совета на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2017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г.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8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Исполнено в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2017 </a:t>
                      </a: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Процент</a:t>
                      </a:r>
                    </a:p>
                    <a:p>
                      <a:pPr marL="1016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исполнения</a:t>
                      </a:r>
                    </a:p>
                    <a:p>
                      <a:pPr marL="1016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бюджетных</a:t>
                      </a:r>
                    </a:p>
                    <a:p>
                      <a:pPr marL="1016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назначений</a:t>
                      </a:r>
                    </a:p>
                  </a:txBody>
                  <a:tcPr marL="0" marR="0" marT="0" marB="0" anchor="ctr"/>
                </a:tc>
              </a:tr>
              <a:tr h="855186">
                <a:tc>
                  <a:txBody>
                    <a:bodyPr/>
                    <a:lstStyle/>
                    <a:p>
                      <a:pPr marL="419100" indent="-419100">
                        <a:lnSpc>
                          <a:spcPts val="1500"/>
                        </a:lnSpc>
                      </a:pPr>
                      <a:r>
                        <a:rPr lang="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1. Администрация </a:t>
                      </a:r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Лежневского муниципального района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46031,9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30834,3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67,0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888723">
                <a:tc>
                  <a:txBody>
                    <a:bodyPr/>
                    <a:lstStyle/>
                    <a:p>
                      <a:pPr indent="0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Всего</a:t>
                      </a:r>
                      <a:r>
                        <a:rPr lang="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46031,9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30834,3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67,0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5072" y="204217"/>
          <a:ext cx="8827008" cy="6094373"/>
        </p:xfrm>
        <a:graphic>
          <a:graphicData uri="http://schemas.openxmlformats.org/drawingml/2006/table">
            <a:tbl>
              <a:tblPr/>
              <a:tblGrid>
                <a:gridCol w="2804160"/>
                <a:gridCol w="1926336"/>
                <a:gridCol w="1877568"/>
                <a:gridCol w="2218944"/>
              </a:tblGrid>
              <a:tr h="674802">
                <a:tc gridSpan="4">
                  <a:txBody>
                    <a:bodyPr/>
                    <a:lstStyle/>
                    <a:p>
                      <a:pPr indent="0" algn="ctr"/>
                      <a:r>
                        <a:rPr lang="ru" sz="23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 бюджета за </a:t>
                      </a:r>
                      <a:r>
                        <a:rPr lang="ru" sz="23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2017 </a:t>
                      </a:r>
                      <a:r>
                        <a:rPr lang="ru" sz="23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 по </a:t>
                      </a:r>
                      <a:r>
                        <a:rPr lang="ru" sz="23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отраслям</a:t>
                      </a:r>
                      <a:endParaRPr lang="ru" sz="23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</a:tr>
              <a:tr h="609498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Наименование отрасли</a:t>
                      </a: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на 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2017г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., 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тыс.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р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уб.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2017г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., 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тыс.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р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уб.</a:t>
                      </a:r>
                      <a:endParaRPr lang="ru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630"/>
                        </a:spcAft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indent="0" algn="ctr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исполнения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0451">
                <a:tc>
                  <a:txBody>
                    <a:bodyPr/>
                    <a:lstStyle/>
                    <a:p>
                      <a:pPr marL="114300" indent="0">
                        <a:spcAft>
                          <a:spcPts val="630"/>
                        </a:spcAft>
                      </a:pPr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Общегосударственные</a:t>
                      </a:r>
                    </a:p>
                    <a:p>
                      <a:pPr marL="114300" indent="0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вопросы</a:t>
                      </a: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1546,3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781,8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67,0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</a:tr>
              <a:tr h="715363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1023,0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1023,0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</a:tr>
              <a:tr h="625824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12204,4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5565,2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45,6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</a:tr>
              <a:tr h="526586">
                <a:tc>
                  <a:txBody>
                    <a:bodyPr/>
                    <a:lstStyle/>
                    <a:p>
                      <a:pPr marL="114300" indent="0">
                        <a:spcAft>
                          <a:spcPts val="420"/>
                        </a:spcAft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Жилищно-коммунальное</a:t>
                      </a:r>
                    </a:p>
                    <a:p>
                      <a:pPr marL="114300"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хозяйство</a:t>
                      </a: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18558,6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14287,5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77,0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</a:tr>
              <a:tr h="476170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Молодежная политика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70,0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70,0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</a:tr>
              <a:tr h="476170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Культура, кинематография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11295,3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7772,4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68,8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</a:tr>
              <a:tr h="492496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106,5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106,5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</a:tr>
              <a:tr h="342930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Охрана семьи и детсва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1227,9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1227,9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</a:tr>
              <a:tr h="536032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46032,0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30834,3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97,3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7869936" cy="5286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/>
            <a:endParaRPr lang="ru" sz="280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indent="0" algn="ctr"/>
            <a:endParaRPr lang="ru" sz="280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indent="0" algn="ctr"/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Исполнение </a:t>
            </a:r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расходной части </a:t>
            </a:r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Лежневского городского  поселения </a:t>
            </a:r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 </a:t>
            </a:r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муниципальной программе </a:t>
            </a:r>
          </a:p>
          <a:p>
            <a:pPr indent="0" algn="ctr"/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</a:t>
            </a:r>
          </a:p>
          <a:p>
            <a:pPr algn="ctr"/>
            <a:r>
              <a:rPr lang="ru" sz="2800" b="1" i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«</a:t>
            </a:r>
            <a:r>
              <a:rPr lang="ru-RU" alt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Развитие транспортной системы </a:t>
            </a:r>
            <a:r>
              <a:rPr lang="ru-RU" altLang="ru-RU" sz="2800" b="1" i="1" u="sng" dirty="0" err="1" smtClean="0">
                <a:solidFill>
                  <a:schemeClr val="tx2">
                    <a:lumMod val="75000"/>
                  </a:schemeClr>
                </a:solidFill>
              </a:rPr>
              <a:t>Лежневского</a:t>
            </a:r>
            <a:r>
              <a:rPr lang="ru-RU" alt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 городского поселения»</a:t>
            </a:r>
          </a:p>
          <a:p>
            <a:pPr indent="0" algn="ctr">
              <a:lnSpc>
                <a:spcPts val="5232"/>
              </a:lnSpc>
            </a:pPr>
            <a:endParaRPr lang="ru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selskie-vesti.ru/netcat_files/Image/656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21471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selskie-vesti.ru/netcat_files/Image/721_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256"/>
            <a:ext cx="335758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selskie-vesti.ru/netcat_files/Image/742-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85728"/>
            <a:ext cx="3214710" cy="242889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5" name="Рисунок 4" descr="http://www.selskie-vesti.ru/netcat_files/Image/841_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357694"/>
            <a:ext cx="2957513" cy="237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868" y="1500174"/>
            <a:ext cx="2143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развитие автомобильных дорог общего пользования местного значения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142852"/>
            <a:ext cx="2214578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2904"/>
              </a:lnSpc>
            </a:pP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Объем расходов </a:t>
            </a:r>
          </a:p>
          <a:p>
            <a:pPr indent="0" algn="ctr">
              <a:lnSpc>
                <a:spcPts val="2904"/>
              </a:lnSpc>
            </a:pP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за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2017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год:</a:t>
            </a:r>
          </a:p>
          <a:p>
            <a:pPr indent="0" algn="ctr">
              <a:lnSpc>
                <a:spcPts val="2904"/>
              </a:lnSpc>
            </a:pPr>
            <a:r>
              <a:rPr lang="ru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</a:t>
            </a:r>
            <a:r>
              <a:rPr lang="ru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5565,2 тыс.руб</a:t>
            </a:r>
            <a:r>
              <a:rPr lang="ru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.</a:t>
            </a:r>
            <a:endParaRPr lang="ru" b="1" u="sng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85852" y="3071810"/>
            <a:ext cx="7072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рамках реализации мероприятий муниципальной программы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счет средств дорожного фонда выполнен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ремонт улично-дорожной сети  в п.Лежнево -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2,7 км. Были проведены работы по ремонту автомобильных на улицах 1-я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Луночарского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ул. 2-я Красноармейская, 1-я Крестьянская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7869936" cy="5286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/>
            <a:endParaRPr lang="ru" sz="280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indent="0" algn="ctr"/>
            <a:endParaRPr lang="ru" sz="280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indent="0" algn="ctr"/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Исполнение </a:t>
            </a:r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расходной части </a:t>
            </a:r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Лежневского городского  поселения </a:t>
            </a:r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 </a:t>
            </a:r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муниципальной программе </a:t>
            </a:r>
          </a:p>
          <a:p>
            <a:pPr indent="0" algn="ctr"/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</a:t>
            </a:r>
          </a:p>
          <a:p>
            <a:pPr algn="ctr"/>
            <a:r>
              <a:rPr lang="ru" sz="2800" b="1" i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«</a:t>
            </a:r>
            <a:r>
              <a:rPr lang="ru-RU" alt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Формирование современной городской среды на территории </a:t>
            </a:r>
            <a:r>
              <a:rPr lang="ru-RU" altLang="ru-RU" sz="2800" b="1" i="1" u="sng" dirty="0" err="1" smtClean="0">
                <a:solidFill>
                  <a:schemeClr val="tx2">
                    <a:lumMod val="75000"/>
                  </a:schemeClr>
                </a:solidFill>
              </a:rPr>
              <a:t>Лежневского</a:t>
            </a:r>
            <a:r>
              <a:rPr lang="ru-RU" alt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alt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городского </a:t>
            </a:r>
            <a:r>
              <a:rPr lang="ru-RU" alt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поселения в 2017г.»</a:t>
            </a:r>
            <a:endParaRPr lang="ru-RU" altLang="ru-RU" sz="2800" b="1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indent="0" algn="ctr">
              <a:lnSpc>
                <a:spcPts val="5232"/>
              </a:lnSpc>
            </a:pPr>
            <a:endParaRPr lang="ru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img.mycdn.me/getImage?url=http%3A%2F%2Fwyksa.ru%2Fnews%2Fdata%2Fupimages%2Fbez-nazvaniya-formir.jpg&amp;type=WIDE_FEED_PANORAMA&amp;signatureToken=JNVn4rPtjR1pyQdezDnLi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43042" y="2428868"/>
            <a:ext cx="642942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b="1" u="sng" dirty="0" smtClean="0"/>
              <a:t>В рамках реализации программы было освоено бюджетных средств в размере 4285,26 тыс.руб. Были выполнены следующие мероприятия:</a:t>
            </a:r>
          </a:p>
          <a:p>
            <a:pPr marL="342900" indent="-342900">
              <a:buAutoNum type="arabicPeriod"/>
              <a:defRPr/>
            </a:pPr>
            <a:r>
              <a:rPr lang="ru-RU" b="1" u="sng" dirty="0" smtClean="0"/>
              <a:t>Благоустройство дворовых территорий многоквартирных домов в том </a:t>
            </a:r>
            <a:r>
              <a:rPr lang="ru-RU" b="1" u="sng" dirty="0" err="1" smtClean="0"/>
              <a:t>числепо</a:t>
            </a:r>
            <a:r>
              <a:rPr lang="ru-RU" b="1" u="sng" dirty="0" smtClean="0"/>
              <a:t> ул. Луговойд.13 и д.15, ул. 1-я Речная д.10, ул. Ивановская д.38, ул. Маяковского д.4, ул. Свердлова д.9, ул. Текстильщиков д.3</a:t>
            </a:r>
          </a:p>
          <a:p>
            <a:pPr marL="342900" indent="-342900">
              <a:buAutoNum type="arabicPeriod"/>
              <a:defRPr/>
            </a:pPr>
            <a:r>
              <a:rPr lang="ru-RU" b="1" u="sng" dirty="0" smtClean="0"/>
              <a:t>Благоустройство общественной территории «Рабочий сад»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граждан в бюджетном процессе</a:t>
            </a:r>
          </a:p>
        </p:txBody>
      </p:sp>
      <p:pic>
        <p:nvPicPr>
          <p:cNvPr id="34819" name="Содержимое 5" descr="1389202444-5-steps-conquering-public-spearking-anxiety-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71813" y="1071563"/>
            <a:ext cx="2857500" cy="1500187"/>
          </a:xfrm>
        </p:spPr>
      </p:pic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428625" y="2286000"/>
            <a:ext cx="83581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449263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Обсуждение гражданами проекта бюджета Лежневского городского прселения     (проекта об исполнении бюджета Лежневского городского прселения )  возможно  посредством участия граждан в публичных слушаниях. Публичные слушания в Лежневском городского прселения проводятся дважды в год: </a:t>
            </a:r>
            <a:endParaRPr lang="ru-RU" sz="1600">
              <a:solidFill>
                <a:srgbClr val="002060"/>
              </a:solidFill>
            </a:endParaRPr>
          </a:p>
          <a:p>
            <a:pPr indent="449263" algn="just" eaLnBrk="0" hangingPunct="0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 проекту бюджета Лежневского городского прселения ;</a:t>
            </a:r>
            <a:endParaRPr lang="ru-RU" sz="1600">
              <a:solidFill>
                <a:srgbClr val="002060"/>
              </a:solidFill>
            </a:endParaRPr>
          </a:p>
          <a:p>
            <a:pPr indent="449263" algn="just" eaLnBrk="0" hangingPunct="0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 годовому отчету об исполнении  бюджета Лежневского городского прселения .</a:t>
            </a:r>
            <a:endParaRPr lang="ru-RU" sz="1600">
              <a:solidFill>
                <a:srgbClr val="002060"/>
              </a:solidFill>
            </a:endParaRPr>
          </a:p>
          <a:p>
            <a:pPr indent="449263" algn="just" eaLnBrk="0" hangingPunct="0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граждане Российской Федерации, проживающие на территории Лежневского муниципального района вправе принять участие в публичных слушаниях.</a:t>
            </a:r>
            <a:endParaRPr lang="ru-RU" sz="1600">
              <a:solidFill>
                <a:srgbClr val="002060"/>
              </a:solidFill>
            </a:endParaRPr>
          </a:p>
          <a:p>
            <a:pPr indent="449263" algn="just" eaLnBrk="0" hangingPunct="0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о дате, месте и времени проведения публичных слушаний размещается Администрацией Лежневского муниципального района в районной газете </a:t>
            </a:r>
            <a:r>
              <a:rPr lang="ru-RU" sz="1600">
                <a:solidFill>
                  <a:srgbClr val="002060"/>
                </a:solidFill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Сельские вести</a:t>
            </a:r>
            <a:r>
              <a:rPr lang="ru-RU" sz="1600">
                <a:solidFill>
                  <a:srgbClr val="002060"/>
                </a:solidFill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в сети Интернет на официальном сайте  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http://lezhnevo.ru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не позднее чем за семь дней до даты их проведения.</a:t>
            </a:r>
          </a:p>
          <a:p>
            <a:pPr indent="449263" eaLnBrk="0" hangingPunct="0"/>
            <a:endParaRPr lang="ru-RU" sz="1400">
              <a:latin typeface="Times New Roman" pitchFamily="18" charset="0"/>
            </a:endParaRPr>
          </a:p>
          <a:p>
            <a:pPr indent="449263" eaLnBrk="0" hangingPunct="0"/>
            <a:endParaRPr lang="ru-RU" sz="1400">
              <a:latin typeface="Times New Roman" pitchFamily="18" charset="0"/>
            </a:endParaRPr>
          </a:p>
          <a:p>
            <a:pPr indent="449263" eaLnBrk="0" hangingPunct="0"/>
            <a:endParaRPr lang="ru-RU" sz="1400">
              <a:latin typeface="Times New Roman" pitchFamily="18" charset="0"/>
            </a:endParaRPr>
          </a:p>
          <a:p>
            <a:pPr indent="449263" eaLnBrk="0" hangingPunct="0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" y="428604"/>
            <a:ext cx="8958072" cy="58579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3816"/>
              </a:lnSpc>
            </a:pP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«Бюджет </a:t>
            </a:r>
            <a:r>
              <a:rPr lang="ru" sz="2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для граждан» - это упрощённая версия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бюджетного </a:t>
            </a:r>
            <a:r>
              <a:rPr lang="ru" sz="2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документа,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которая использует доступные </a:t>
            </a:r>
            <a:r>
              <a:rPr lang="ru" sz="2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форматы, чтобы облегчить гражданам понимание бюджета, объяснить им планы и действия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поселения. В доступной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форме представлено описание доходов, расходов бюджета и их структуры, приоритетные направления расходования бюджетных средств, объёмы бюджетных ассигнований, направляемых на финансирование социально-значимых мероприятий  в сфере образования, культуры, физической культуры, спорта и в других сферах</a:t>
            </a:r>
            <a:endParaRPr lang="ru" sz="2800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ЛЕЖНЕВСОГО ГОРОДСКОГО ПОСЕЛЕНИЯ</a:t>
            </a:r>
          </a:p>
        </p:txBody>
      </p:sp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2571750" y="1143000"/>
            <a:ext cx="43576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2000" b="1"/>
              <a:t>Объем муниципального долга составил:</a:t>
            </a:r>
          </a:p>
          <a:p>
            <a:pPr algn="ctr">
              <a:buFont typeface="Wingdings 2" pitchFamily="18" charset="2"/>
              <a:buNone/>
            </a:pPr>
            <a:r>
              <a:rPr lang="ru-RU" sz="2000" b="1"/>
              <a:t>на 01.01.2015 – 0,0 руб.;</a:t>
            </a:r>
          </a:p>
          <a:p>
            <a:pPr algn="ctr">
              <a:buFont typeface="Wingdings 2" pitchFamily="18" charset="2"/>
              <a:buNone/>
            </a:pPr>
            <a:r>
              <a:rPr lang="ru-RU" sz="2000" b="1"/>
              <a:t>на 01.01.2016 –0,0 руб.;</a:t>
            </a:r>
          </a:p>
          <a:p>
            <a:pPr algn="ctr">
              <a:buFont typeface="Wingdings 2" pitchFamily="18" charset="2"/>
              <a:buNone/>
            </a:pPr>
            <a:r>
              <a:rPr lang="ru-RU" sz="2000" b="1"/>
              <a:t>на 01.01.2017 </a:t>
            </a:r>
            <a:r>
              <a:rPr lang="ru-RU" sz="2000" b="1">
                <a:solidFill>
                  <a:srgbClr val="000000"/>
                </a:solidFill>
              </a:rPr>
              <a:t>–</a:t>
            </a:r>
            <a:r>
              <a:rPr lang="ru-RU" sz="2000" b="1"/>
              <a:t> 0,0 руб</a:t>
            </a:r>
            <a:endParaRPr lang="ru-RU" altLang="ru-RU" sz="2000"/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2643188" y="3214688"/>
            <a:ext cx="4357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2000" b="1"/>
              <a:t>Прогноз объема муниципального долга :</a:t>
            </a:r>
          </a:p>
          <a:p>
            <a:pPr algn="ctr">
              <a:buFont typeface="Wingdings 2" pitchFamily="18" charset="2"/>
              <a:buNone/>
            </a:pPr>
            <a:r>
              <a:rPr lang="ru-RU" sz="2000" b="1"/>
              <a:t>на 01.01.2018 – 0,0 руб.;</a:t>
            </a:r>
          </a:p>
          <a:p>
            <a:pPr algn="ctr">
              <a:buFont typeface="Wingdings 2" pitchFamily="18" charset="2"/>
              <a:buNone/>
            </a:pPr>
            <a:r>
              <a:rPr lang="ru-RU" sz="2000" b="1"/>
              <a:t>на 01.01.2019 –0,0 руб.;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38"/>
            <a:ext cx="8472488" cy="5072062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	</a:t>
            </a:r>
          </a:p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Материалы подготовлены Финансовым   отделом Администрации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района.</a:t>
            </a:r>
          </a:p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Организация личного приема граждан (физических лиц), в том числе представителей организаций (юридических лиц), общественных объединений, государственных органов, органов местного самоуправления в Финансовом отделе Администрации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осуществляется Заместителем Главы – Начальником финансового отдела Лебедевой Еленой Александровной.</a:t>
            </a:r>
          </a:p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Организация личного приема граждан  </a:t>
            </a:r>
            <a:r>
              <a:rPr lang="ru-RU" sz="1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Заместителем Главы администрации - Начальником   финансового   отдела  Лебедевой  Еленой  Александровной:   пятница  с 10</a:t>
            </a:r>
            <a:r>
              <a:rPr lang="ru-RU" sz="16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до 12</a:t>
            </a:r>
            <a:r>
              <a:rPr lang="ru-RU" sz="16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, </a:t>
            </a:r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адресу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Ивановская область, пос. Лежнево, ул. Октябрьская, д. 32</a:t>
            </a:r>
          </a:p>
          <a:p>
            <a:pPr algn="just">
              <a:buFont typeface="Arial" charset="0"/>
              <a:buNone/>
              <a:defRPr/>
            </a:pPr>
            <a:r>
              <a:rPr lang="ru-RU" sz="1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Личный прием граждан осуществляется по предварительной записи  лично, либо по телефону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8(49357) 2-14-33, а</a:t>
            </a:r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дрес электронной почты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lejnevo_rfo@mail.ru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Также на официальном сайте Администрации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работает интернет-приемная.	</a:t>
            </a:r>
          </a:p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Информация о возможностях взаимодействия и графике приема граждан депутатами Совета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представлена  на сайте Администрации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 в разделе «Совет депутатов».</a:t>
            </a:r>
          </a:p>
          <a:p>
            <a:pPr algn="just">
              <a:buFont typeface="Arial" charset="0"/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ru-RU" sz="160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ru-RU" sz="140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3" name="Picture 6" descr="http://gazetaingush.ru/sites/default/files/news/20170403-v-ufssp-rossii-po-respublike-ingushetiya-12-aprelya-proydet-den-edinogo-priema-grazhdan/ispolkom6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285750"/>
            <a:ext cx="2000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8" descr="http://gazeta-leninsk.ru/wp-content/uploads/2016/10/4385ec4c20078b402c9e5cc52f832d39-768x35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42875"/>
            <a:ext cx="21431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Заголовок 3"/>
          <p:cNvSpPr>
            <a:spLocks noGrp="1"/>
          </p:cNvSpPr>
          <p:nvPr>
            <p:ph type="title"/>
          </p:nvPr>
        </p:nvSpPr>
        <p:spPr>
          <a:xfrm>
            <a:off x="2428860" y="785794"/>
            <a:ext cx="4214842" cy="785818"/>
          </a:xfrm>
        </p:spPr>
        <p:txBody>
          <a:bodyPr/>
          <a:lstStyle/>
          <a:p>
            <a:pPr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8" y="448056"/>
            <a:ext cx="5074920" cy="4091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ru" sz="2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 И БЮДЖЕТНЫЙ ПРОЦЕСС</a:t>
            </a:r>
            <a:endParaRPr lang="ru" sz="2000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14348" y="1357298"/>
            <a:ext cx="214314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ДОХОДЫ БЮДЖЕТА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 поступившие в бюджет денежные средства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14348" y="3643314"/>
            <a:ext cx="214314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 выплаченные из бюджета денежные средства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1428728" y="2857496"/>
            <a:ext cx="642942" cy="642942"/>
          </a:xfrm>
          <a:prstGeom prst="mathPlus">
            <a:avLst>
              <a:gd name="adj1" fmla="val 23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571736" y="2857496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428992" y="2000240"/>
            <a:ext cx="2428892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БЮДЖЕТ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3702" y="1643050"/>
            <a:ext cx="22145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Если расходы бюджета превысили доходы, то бюджет исполнен с </a:t>
            </a:r>
            <a:r>
              <a:rPr lang="ru-RU" sz="1200" u="sng" dirty="0" smtClean="0"/>
              <a:t>дефицитом.</a:t>
            </a:r>
          </a:p>
          <a:p>
            <a:pPr algn="just"/>
            <a:r>
              <a:rPr lang="ru-RU" sz="1200" dirty="0" smtClean="0"/>
              <a:t>Превышение доходов над расходами образует </a:t>
            </a:r>
            <a:r>
              <a:rPr lang="ru-RU" sz="1200" u="sng" dirty="0" err="1" smtClean="0"/>
              <a:t>профицит</a:t>
            </a:r>
            <a:r>
              <a:rPr lang="ru-RU" sz="1200" u="sng" dirty="0" smtClean="0"/>
              <a:t> </a:t>
            </a:r>
            <a:r>
              <a:rPr lang="ru-RU" sz="1200" dirty="0" smtClean="0"/>
              <a:t>бюджета.</a:t>
            </a: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r>
              <a:rPr lang="ru-RU" sz="1200" u="sng" dirty="0" smtClean="0"/>
              <a:t>Сбалансированность бюджета по доходам и расходам </a:t>
            </a:r>
            <a:r>
              <a:rPr lang="ru-RU" sz="1200" dirty="0" smtClean="0"/>
              <a:t>   – основополагающее требование, предъявляемое при составлении, утверждении и исполнении бюджета.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5286388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Бюджетный процесс</a:t>
            </a:r>
            <a:r>
              <a:rPr lang="ru-RU" sz="1200" dirty="0" smtClean="0"/>
              <a:t> – регламентируемая законодательством Российской </a:t>
            </a:r>
            <a:r>
              <a:rPr lang="ru-RU" sz="1200" dirty="0" err="1" smtClean="0"/>
              <a:t>Фдерации</a:t>
            </a:r>
            <a:r>
              <a:rPr lang="ru-RU" sz="1200" dirty="0" smtClean="0"/>
              <a:t> деятельность органов государственной власти, органов местного самоуправления и</a:t>
            </a:r>
            <a:r>
              <a:rPr lang="ru-RU" sz="1200" b="1" dirty="0" smtClean="0"/>
              <a:t> </a:t>
            </a:r>
            <a:r>
              <a:rPr lang="ru-RU" sz="1200" dirty="0" smtClean="0"/>
              <a:t>иных участников  бюджетного процесса по составлению и рассмотрению проектов бюджетов, </a:t>
            </a:r>
            <a:r>
              <a:rPr lang="ru-RU" sz="1200" dirty="0" err="1" smtClean="0"/>
              <a:t>утверждениюи</a:t>
            </a:r>
            <a:r>
              <a:rPr lang="ru-RU" sz="1200" dirty="0" smtClean="0"/>
              <a:t>  исполнению бюджетов, контролю за их исполнением,  осуществлению бюджетного учета, составлению, внешней проверке, рассмотрению и утверждению бюджетной отчетности</a:t>
            </a:r>
            <a:endParaRPr lang="ru-RU" sz="1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8" y="448056"/>
            <a:ext cx="5074920" cy="6736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ru" sz="23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Основные характеристики бюджета </a:t>
            </a:r>
            <a:r>
              <a:rPr lang="ru" sz="23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</a:t>
            </a:r>
            <a:r>
              <a:rPr lang="ru" sz="23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поселения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32776" y="1289304"/>
            <a:ext cx="950976" cy="240792"/>
          </a:xfrm>
          <a:prstGeom prst="rect">
            <a:avLst/>
          </a:prstGeom>
          <a:solidFill>
            <a:srgbClr val="FECEC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500" b="1" dirty="0" smtClean="0">
                <a:latin typeface="Times New Roman"/>
              </a:rPr>
              <a:t>тыс. </a:t>
            </a:r>
            <a:r>
              <a:rPr lang="ru" sz="1500" b="1" dirty="0">
                <a:latin typeface="Times New Roman"/>
              </a:rPr>
              <a:t>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16992" y="1572768"/>
          <a:ext cx="8546592" cy="4148708"/>
        </p:xfrm>
        <a:graphic>
          <a:graphicData uri="http://schemas.openxmlformats.org/drawingml/2006/table">
            <a:tbl>
              <a:tblPr/>
              <a:tblGrid>
                <a:gridCol w="2852928"/>
                <a:gridCol w="1330642"/>
                <a:gridCol w="1500198"/>
                <a:gridCol w="1428760"/>
                <a:gridCol w="1434064"/>
              </a:tblGrid>
              <a:tr h="880872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419100"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на 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2017 </a:t>
                      </a: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19100" indent="0" algn="l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Исполнено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rowSpan="2">
                  <a:txBody>
                    <a:bodyPr/>
                    <a:lstStyle/>
                    <a:p>
                      <a:pPr marL="114300" indent="0" algn="ctr">
                        <a:spcAft>
                          <a:spcPts val="1050"/>
                        </a:spcAft>
                      </a:pP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832484">
                <a:tc vMerge="1">
                  <a:txBody>
                    <a:bodyPr/>
                    <a:lstStyle/>
                    <a:p>
                      <a:endParaRPr sz="6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 algn="ctr">
                        <a:lnSpc>
                          <a:spcPct val="100000"/>
                        </a:lnSpc>
                      </a:pPr>
                      <a:r>
                        <a:rPr lang="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первоначально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79400" indent="139700" algn="ctr">
                        <a:lnSpc>
                          <a:spcPct val="100000"/>
                        </a:lnSpc>
                      </a:pPr>
                      <a:r>
                        <a:rPr lang="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с учетом внесенных изменений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279400" indent="139700" algn="ctr">
                        <a:lnSpc>
                          <a:spcPct val="100000"/>
                        </a:lnSpc>
                      </a:pPr>
                      <a:endParaRPr lang="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vMerge="1">
                  <a:txBody>
                    <a:bodyPr/>
                    <a:lstStyle/>
                    <a:p>
                      <a:endParaRPr sz="6800"/>
                    </a:p>
                  </a:txBody>
                  <a:tcPr marL="0" marR="0" marT="0" marB="0"/>
                </a:tc>
              </a:tr>
              <a:tr h="841248">
                <a:tc>
                  <a:txBody>
                    <a:bodyPr/>
                    <a:lstStyle/>
                    <a:p>
                      <a:pPr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Общий объем доходов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35 904,5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46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031,9</a:t>
                      </a:r>
                      <a:endParaRPr lang="ru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indent="0" algn="ctr"/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46 225,4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100,4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Общий объем расходов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35 904,5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46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031,9</a:t>
                      </a:r>
                      <a:endParaRPr lang="ru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30 834,3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67,0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801624">
                <a:tc>
                  <a:txBody>
                    <a:bodyPr/>
                    <a:lstStyle/>
                    <a:p>
                      <a:pPr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Дефицит «-», профицит «+»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15 391,1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392" y="164592"/>
            <a:ext cx="7513320" cy="9069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0" rIns="0" bIns="0">
            <a:noAutofit/>
          </a:bodyPr>
          <a:lstStyle/>
          <a:p>
            <a:pPr indent="0" algn="ctr"/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Основные характеристики бюджета </a:t>
            </a:r>
          </a:p>
          <a:p>
            <a:pPr indent="0" algn="ctr"/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за три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3775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46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485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357298"/>
            <a:ext cx="8400288" cy="37147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5256"/>
              </a:lnSpc>
            </a:pPr>
            <a:endParaRPr lang="ru" sz="4300" b="1" spc="-50" dirty="0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сполнение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городского поселения в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2017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году</a:t>
            </a: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 доходам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188976"/>
            <a:ext cx="7912608" cy="739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2000" dirty="0">
                <a:solidFill>
                  <a:srgbClr val="403152"/>
                </a:solidFill>
                <a:latin typeface="Times New Roman"/>
              </a:rPr>
              <a:t>Структура налоговых доходов бюджета </a:t>
            </a:r>
            <a:r>
              <a:rPr lang="ru" sz="2000" dirty="0" smtClean="0">
                <a:solidFill>
                  <a:srgbClr val="403152"/>
                </a:solidFill>
                <a:latin typeface="Times New Roman"/>
              </a:rPr>
              <a:t>Лежневского </a:t>
            </a:r>
            <a:r>
              <a:rPr lang="ru" sz="2000" dirty="0">
                <a:solidFill>
                  <a:srgbClr val="403152"/>
                </a:solidFill>
                <a:latin typeface="Times New Roman"/>
              </a:rPr>
              <a:t>городского</a:t>
            </a:r>
          </a:p>
          <a:p>
            <a:pPr indent="0" algn="ctr">
              <a:spcAft>
                <a:spcPts val="4620"/>
              </a:spcAft>
            </a:pPr>
            <a:r>
              <a:rPr lang="ru" sz="2000" dirty="0">
                <a:solidFill>
                  <a:srgbClr val="403152"/>
                </a:solidFill>
                <a:latin typeface="Times New Roman"/>
              </a:rPr>
              <a:t>поселения в </a:t>
            </a:r>
            <a:r>
              <a:rPr lang="ru" sz="2000" dirty="0" smtClean="0">
                <a:solidFill>
                  <a:srgbClr val="403152"/>
                </a:solidFill>
                <a:latin typeface="Times New Roman"/>
              </a:rPr>
              <a:t>2017 </a:t>
            </a:r>
            <a:r>
              <a:rPr lang="ru" sz="2000" dirty="0">
                <a:solidFill>
                  <a:srgbClr val="403152"/>
                </a:solidFill>
                <a:latin typeface="Times New Roman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1357298"/>
            <a:ext cx="3286148" cy="51722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4620"/>
              </a:spcBef>
              <a:spcAft>
                <a:spcPts val="210"/>
              </a:spcAft>
            </a:pPr>
            <a:r>
              <a:rPr lang="ru" sz="2800" b="1" dirty="0">
                <a:latin typeface="Times New Roman"/>
              </a:rPr>
              <a:t>Налоговые </a:t>
            </a:r>
            <a:r>
              <a:rPr lang="ru" sz="2800" b="1" dirty="0" smtClean="0">
                <a:latin typeface="Times New Roman"/>
              </a:rPr>
              <a:t>доходы</a:t>
            </a:r>
          </a:p>
          <a:p>
            <a:pPr indent="0" algn="ctr">
              <a:spcBef>
                <a:spcPts val="4620"/>
              </a:spcBef>
              <a:spcAft>
                <a:spcPts val="210"/>
              </a:spcAft>
            </a:pPr>
            <a:endParaRPr lang="ru" sz="2800" b="1" dirty="0" smtClean="0">
              <a:latin typeface="Times New Roman"/>
            </a:endParaRPr>
          </a:p>
          <a:p>
            <a:pPr indent="0" algn="ctr">
              <a:spcBef>
                <a:spcPts val="4620"/>
              </a:spcBef>
              <a:spcAft>
                <a:spcPts val="210"/>
              </a:spcAft>
            </a:pPr>
            <a:endParaRPr lang="ru" sz="2800" b="1" dirty="0">
              <a:latin typeface="Times New Roman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2000240"/>
          <a:ext cx="785818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429256" y="1785926"/>
            <a:ext cx="3286148" cy="51722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4620"/>
              </a:spcBef>
              <a:spcAft>
                <a:spcPts val="210"/>
              </a:spcAft>
            </a:pPr>
            <a:r>
              <a:rPr lang="ru-RU" sz="1600" b="1" dirty="0" smtClean="0">
                <a:latin typeface="Times New Roman"/>
              </a:rPr>
              <a:t>Т</a:t>
            </a:r>
            <a:r>
              <a:rPr lang="ru" sz="1600" b="1" dirty="0" smtClean="0">
                <a:latin typeface="Times New Roman"/>
              </a:rPr>
              <a:t>ыс.руб.</a:t>
            </a:r>
          </a:p>
          <a:p>
            <a:pPr indent="0" algn="ctr">
              <a:spcBef>
                <a:spcPts val="4620"/>
              </a:spcBef>
              <a:spcAft>
                <a:spcPts val="210"/>
              </a:spcAft>
            </a:pPr>
            <a:endParaRPr lang="ru" sz="2800" b="1" dirty="0" smtClean="0">
              <a:latin typeface="Times New Roman"/>
            </a:endParaRPr>
          </a:p>
          <a:p>
            <a:pPr indent="0" algn="ctr">
              <a:spcBef>
                <a:spcPts val="4620"/>
              </a:spcBef>
              <a:spcAft>
                <a:spcPts val="210"/>
              </a:spcAft>
            </a:pPr>
            <a:endParaRPr lang="ru" sz="28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9728" y="505968"/>
            <a:ext cx="8924544" cy="708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spcAft>
                <a:spcPts val="1050"/>
              </a:spcAft>
            </a:pP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Структура</a:t>
            </a:r>
            <a:r>
              <a:rPr lang="ru" sz="2100" b="1" dirty="0">
                <a:solidFill>
                  <a:srgbClr val="E46C0A"/>
                </a:solidFill>
                <a:latin typeface="Times New Roman"/>
              </a:rPr>
              <a:t> </a:t>
            </a: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неналоговых доходов бюджета </a:t>
            </a:r>
            <a:r>
              <a:rPr lang="ru" sz="2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</a:t>
            </a: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поселения в </a:t>
            </a:r>
            <a:r>
              <a:rPr lang="ru" sz="2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2017 году</a:t>
            </a:r>
            <a:endParaRPr lang="ru" sz="2100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1428736"/>
            <a:ext cx="3286148" cy="528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-203200" algn="ctr">
              <a:spcAft>
                <a:spcPts val="1680"/>
              </a:spcAft>
            </a:pPr>
            <a:r>
              <a:rPr lang="ru" sz="2400" b="1" dirty="0" smtClean="0">
                <a:latin typeface="Times New Roman"/>
              </a:rPr>
              <a:t>Неналоговые</a:t>
            </a:r>
            <a:r>
              <a:rPr lang="ru" sz="2100" b="1" dirty="0">
                <a:latin typeface="Times New Roman"/>
              </a:rPr>
              <a:t> </a:t>
            </a:r>
            <a:r>
              <a:rPr lang="ru" sz="2400" b="1" dirty="0" smtClean="0">
                <a:latin typeface="Times New Roman"/>
              </a:rPr>
              <a:t>доходы</a:t>
            </a:r>
            <a:endParaRPr lang="ru" sz="21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1785926"/>
            <a:ext cx="3286148" cy="51722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4620"/>
              </a:spcBef>
              <a:spcAft>
                <a:spcPts val="210"/>
              </a:spcAft>
            </a:pPr>
            <a:r>
              <a:rPr lang="ru-RU" sz="1600" b="1" dirty="0" smtClean="0">
                <a:latin typeface="Times New Roman"/>
              </a:rPr>
              <a:t>Т</a:t>
            </a:r>
            <a:r>
              <a:rPr lang="ru" sz="1600" b="1" dirty="0" smtClean="0">
                <a:latin typeface="Times New Roman"/>
              </a:rPr>
              <a:t>ыс.руб.</a:t>
            </a:r>
          </a:p>
          <a:p>
            <a:pPr indent="0" algn="ctr">
              <a:spcBef>
                <a:spcPts val="4620"/>
              </a:spcBef>
              <a:spcAft>
                <a:spcPts val="210"/>
              </a:spcAft>
            </a:pPr>
            <a:endParaRPr lang="ru" sz="2800" b="1" dirty="0" smtClean="0">
              <a:latin typeface="Times New Roman"/>
            </a:endParaRPr>
          </a:p>
          <a:p>
            <a:pPr indent="0" algn="ctr">
              <a:spcBef>
                <a:spcPts val="4620"/>
              </a:spcBef>
              <a:spcAft>
                <a:spcPts val="210"/>
              </a:spcAft>
            </a:pPr>
            <a:endParaRPr lang="ru" sz="2800" b="1" dirty="0">
              <a:latin typeface="Times New Roman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2143116"/>
          <a:ext cx="828680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7888" y="661416"/>
            <a:ext cx="7894320" cy="69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0" rIns="0" bIns="0">
            <a:noAutofit/>
          </a:bodyPr>
          <a:lstStyle/>
          <a:p>
            <a:pPr indent="0" algn="ctr"/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Безвозмездные </a:t>
            </a:r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поступления в 2017 году (тыс.руб</a:t>
            </a:r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.)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428736"/>
          <a:ext cx="835824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1036</Words>
  <PresentationFormat>Экран (4:3)</PresentationFormat>
  <Paragraphs>290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Участие граждан в бюджетном процессе</vt:lpstr>
      <vt:lpstr>МУНИЦИПАЛЬНЫЙ ДОЛГ ЛЕЖНЕВСОГО ГОРОДСКОГО ПОСЕЛЕНИЯ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Инжутова Лариса</dc:creator>
  <cp:lastModifiedBy>Admin</cp:lastModifiedBy>
  <cp:revision>209</cp:revision>
  <dcterms:modified xsi:type="dcterms:W3CDTF">2018-08-08T07:02:58Z</dcterms:modified>
</cp:coreProperties>
</file>