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theme/themeOverride17.xml" ContentType="application/vnd.openxmlformats-officedocument.themeOverride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theme/themeOverride18.xml" ContentType="application/vnd.openxmlformats-officedocument.themeOverride+xml"/>
  <Override PartName="/ppt/charts/chart4.xml" ContentType="application/vnd.openxmlformats-officedocument.drawingml.chart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heme/themeOverride7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98" r:id="rId2"/>
    <p:sldId id="258" r:id="rId3"/>
    <p:sldId id="256" r:id="rId4"/>
    <p:sldId id="304" r:id="rId5"/>
    <p:sldId id="310" r:id="rId6"/>
    <p:sldId id="259" r:id="rId7"/>
    <p:sldId id="261" r:id="rId8"/>
    <p:sldId id="262" r:id="rId9"/>
    <p:sldId id="305" r:id="rId10"/>
    <p:sldId id="263" r:id="rId11"/>
    <p:sldId id="285" r:id="rId12"/>
    <p:sldId id="282" r:id="rId13"/>
    <p:sldId id="284" r:id="rId14"/>
    <p:sldId id="283" r:id="rId15"/>
    <p:sldId id="266" r:id="rId16"/>
    <p:sldId id="286" r:id="rId17"/>
    <p:sldId id="287" r:id="rId18"/>
    <p:sldId id="288" r:id="rId19"/>
    <p:sldId id="306" r:id="rId20"/>
    <p:sldId id="289" r:id="rId21"/>
    <p:sldId id="307" r:id="rId22"/>
    <p:sldId id="269" r:id="rId23"/>
    <p:sldId id="297" r:id="rId24"/>
    <p:sldId id="296" r:id="rId25"/>
    <p:sldId id="270" r:id="rId26"/>
    <p:sldId id="300" r:id="rId27"/>
    <p:sldId id="301" r:id="rId28"/>
    <p:sldId id="302" r:id="rId29"/>
    <p:sldId id="308" r:id="rId30"/>
    <p:sldId id="290" r:id="rId31"/>
    <p:sldId id="291" r:id="rId32"/>
    <p:sldId id="292" r:id="rId33"/>
    <p:sldId id="294" r:id="rId34"/>
    <p:sldId id="295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44;&#1077;&#1087;&#1072;&#1088;&#1090;&#1072;&#1084;&#1077;&#1085;&#1090;%20&#1092;&#1080;&#1085;&#1072;&#1085;&#1089;&#1086;&#1074;\&#1055;&#1088;&#1080;&#1083;&#1086;&#1078;&#1077;&#1085;&#1080;&#1103;%20&#1087;&#1086;%20&#1088;&#1072;&#1079;&#1084;&#1077;&#1097;&#1077;&#1085;&#1080;&#1102;%20&#1085;&#1072;%20&#1089;&#1072;&#1081;&#1090;&#1077;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44;&#1077;&#1087;&#1072;&#1088;&#1090;&#1072;&#1084;&#1077;&#1085;&#1090;%20&#1092;&#1080;&#1085;&#1072;&#1085;&#1089;&#1086;&#1074;\&#1055;&#1088;&#1080;&#1083;&#1086;&#1078;&#1077;&#1085;&#1080;&#1103;%20&#1087;&#1086;%20&#1088;&#1072;&#1079;&#1084;&#1077;&#1097;&#1077;&#1085;&#1080;&#1102;%20&#1085;&#1072;%20&#1089;&#1072;&#1081;&#1090;&#1077;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44;&#1077;&#1087;&#1072;&#1088;&#1090;&#1072;&#1084;&#1077;&#1085;&#1090;%20&#1092;&#1080;&#1085;&#1072;&#1085;&#1089;&#1086;&#1074;\&#1055;&#1088;&#1080;&#1083;&#1086;&#1078;&#1077;&#1085;&#1080;&#1103;%20&#1087;&#1086;%20&#1088;&#1072;&#1079;&#1084;&#1077;&#1097;&#1077;&#1085;&#1080;&#1102;%20&#1085;&#1072;%20&#1089;&#1072;&#1081;&#1090;&#1077;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59,5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0,8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39,7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Лист1!$B$1:$B$3</c:f>
              <c:numCache>
                <c:formatCode>0.00</c:formatCode>
                <c:ptCount val="3"/>
                <c:pt idx="0">
                  <c:v>72.902980718448518</c:v>
                </c:pt>
                <c:pt idx="1">
                  <c:v>1.088698842736294</c:v>
                </c:pt>
                <c:pt idx="2">
                  <c:v>26.008320438815126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12463,8</a:t>
                    </a:r>
                    <a:r>
                      <a:rPr lang="ru-RU"/>
                      <a:t>(53,1%)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10193,5</a:t>
                    </a:r>
                    <a:r>
                      <a:rPr lang="ru-RU"/>
                      <a:t>(43,4%)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781,2</a:t>
                    </a:r>
                    <a:r>
                      <a:rPr lang="ru-RU"/>
                      <a:t>(3,3%)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-2.5644138232720922E-3"/>
                  <c:y val="-2.111038203557888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46,7</a:t>
                    </a:r>
                    <a:r>
                      <a:rPr lang="ru-RU"/>
                      <a:t>(0,2%)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Лист2!$A$1:$A$4</c:f>
              <c:strCache>
                <c:ptCount val="4"/>
                <c:pt idx="0">
                  <c:v>дотация</c:v>
                </c:pt>
                <c:pt idx="1">
                  <c:v>субсидии</c:v>
                </c:pt>
                <c:pt idx="2">
                  <c:v>межбюджетные трансферты</c:v>
                </c:pt>
                <c:pt idx="3">
                  <c:v>прочие безвозмездные поступления</c:v>
                </c:pt>
              </c:strCache>
            </c:strRef>
          </c:cat>
          <c:val>
            <c:numRef>
              <c:f>Лист2!$B$1:$B$4</c:f>
              <c:numCache>
                <c:formatCode>General</c:formatCode>
                <c:ptCount val="4"/>
                <c:pt idx="0">
                  <c:v>12463.8</c:v>
                </c:pt>
                <c:pt idx="1">
                  <c:v>10193.5</c:v>
                </c:pt>
                <c:pt idx="2">
                  <c:v>781.2</c:v>
                </c:pt>
                <c:pt idx="3">
                  <c:v>46.7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9595,8</a:t>
                    </a:r>
                    <a:r>
                      <a:rPr lang="ru-RU" smtClean="0"/>
                      <a:t>(99,7%)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31,9</a:t>
                    </a:r>
                    <a:r>
                      <a:rPr lang="ru-RU" smtClean="0"/>
                      <a:t>(0,3%)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Лист2!$C$1:$C$2</c:f>
              <c:numCache>
                <c:formatCode>General</c:formatCode>
                <c:ptCount val="2"/>
                <c:pt idx="0">
                  <c:v>9595.7999999999975</c:v>
                </c:pt>
                <c:pt idx="1">
                  <c:v>31.9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9623,6</a:t>
                    </a:r>
                    <a:r>
                      <a:rPr lang="ru-RU" smtClean="0"/>
                      <a:t>(99,7%)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31,5</a:t>
                    </a:r>
                    <a:r>
                      <a:rPr lang="ru-RU" smtClean="0"/>
                      <a:t>(0,3%)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Лист2!$D$1:$D$2</c:f>
              <c:numCache>
                <c:formatCode>General</c:formatCode>
                <c:ptCount val="2"/>
                <c:pt idx="0">
                  <c:v>9623.6</c:v>
                </c:pt>
                <c:pt idx="1">
                  <c:v>31.5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1.2039125736700301E-2"/>
          <c:y val="2.3848238482384859E-2"/>
          <c:w val="0.55183074695546952"/>
          <c:h val="0.80487804878048785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257(0,4</a:t>
                    </a:r>
                    <a:r>
                      <a:rPr lang="ru-RU" dirty="0"/>
                      <a:t>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206,4</a:t>
                    </a:r>
                    <a:r>
                      <a:rPr lang="ru-RU" dirty="0" smtClean="0"/>
                      <a:t>(0,3%)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1000</a:t>
                    </a:r>
                    <a:r>
                      <a:rPr lang="ru-RU" dirty="0" smtClean="0"/>
                      <a:t>(1,6%)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baseline="0" dirty="0" smtClean="0"/>
                      <a:t>1049,8 (1,7%)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150 (0,2%)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 smtClean="0"/>
                      <a:t>0 </a:t>
                    </a:r>
                    <a:r>
                      <a:rPr lang="ru-RU" dirty="0"/>
                      <a:t>(</a:t>
                    </a:r>
                    <a:r>
                      <a:rPr lang="ru-RU" dirty="0" smtClean="0"/>
                      <a:t>0,0</a:t>
                    </a:r>
                  </a:p>
                  <a:p>
                    <a:r>
                      <a:rPr lang="ru-RU" dirty="0" smtClean="0"/>
                      <a:t>%)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(</a:t>
                    </a:r>
                    <a:r>
                      <a:rPr lang="ru-RU" dirty="0" smtClean="0"/>
                      <a:t>0,9%)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6042,4(25,3%)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ru-RU" dirty="0" smtClean="0"/>
                      <a:t>1379,4 (2,2%)</a:t>
                    </a:r>
                    <a:endParaRPr lang="en-US" dirty="0"/>
                  </a:p>
                </c:rich>
              </c:tx>
              <c:showVal val="1"/>
            </c:dLbl>
            <c:dLbl>
              <c:idx val="9"/>
              <c:tx>
                <c:rich>
                  <a:bodyPr/>
                  <a:lstStyle/>
                  <a:p>
                    <a:r>
                      <a:rPr lang="ru-RU" dirty="0" smtClean="0"/>
                      <a:t>1172,6(1,9%)</a:t>
                    </a:r>
                    <a:endParaRPr lang="en-US" dirty="0"/>
                  </a:p>
                </c:rich>
              </c:tx>
              <c:showVal val="1"/>
            </c:dLbl>
            <c:dLbl>
              <c:idx val="10"/>
              <c:tx>
                <c:rich>
                  <a:bodyPr/>
                  <a:lstStyle/>
                  <a:p>
                    <a:r>
                      <a:rPr lang="ru-RU" dirty="0" smtClean="0"/>
                      <a:t>23609,6(37,3%)</a:t>
                    </a:r>
                    <a:endParaRPr lang="en-US" dirty="0"/>
                  </a:p>
                </c:rich>
              </c:tx>
              <c:showVal val="1"/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90</a:t>
                    </a:r>
                    <a:r>
                      <a:rPr lang="ru-RU" dirty="0"/>
                      <a:t> (</a:t>
                    </a:r>
                    <a:r>
                      <a:rPr lang="ru-RU" dirty="0" smtClean="0"/>
                      <a:t>0,1%)</a:t>
                    </a:r>
                    <a:endParaRPr lang="en-US" dirty="0"/>
                  </a:p>
                </c:rich>
              </c:tx>
              <c:showVal val="1"/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7575,6(27,7%)</a:t>
                    </a:r>
                    <a:endParaRPr lang="en-US" dirty="0"/>
                  </a:p>
                </c:rich>
              </c:tx>
              <c:showVal val="1"/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108</a:t>
                    </a:r>
                    <a:r>
                      <a:rPr lang="ru-RU"/>
                      <a:t> (0,2%)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Лист5!$A$1:$A$14</c:f>
              <c:strCache>
                <c:ptCount val="14"/>
                <c:pt idx="0">
                  <c:v>Функционирование Правительства РФ высших органов исполнительной власти субъектов РФ, местных администраций</c:v>
                </c:pt>
                <c:pt idx="1">
                  <c:v>фин контроль</c:v>
                </c:pt>
                <c:pt idx="2">
                  <c:v>Резервные фонды</c:v>
                </c:pt>
                <c:pt idx="3">
                  <c:v>Другие общегосударственные вопросы</c:v>
                </c:pt>
                <c:pt idx="4">
                  <c:v>Гражданская оборона</c:v>
                </c:pt>
                <c:pt idx="5">
                  <c:v>Пожарная безопасность</c:v>
                </c:pt>
                <c:pt idx="6">
                  <c:v>Водное хозяйство</c:v>
                </c:pt>
                <c:pt idx="7">
                  <c:v>Дорожное  хозяйство (дорожные фонды)</c:v>
                </c:pt>
                <c:pt idx="8">
                  <c:v>Жилищное  хозяйство</c:v>
                </c:pt>
                <c:pt idx="9">
                  <c:v>Коммунальное  хозяйство</c:v>
                </c:pt>
                <c:pt idx="10">
                  <c:v>Благоустройство</c:v>
                </c:pt>
                <c:pt idx="11">
                  <c:v>Молодежная политика</c:v>
                </c:pt>
                <c:pt idx="12">
                  <c:v>Культура, кнематография</c:v>
                </c:pt>
                <c:pt idx="13">
                  <c:v>Пенсионное обеспечеие</c:v>
                </c:pt>
              </c:strCache>
            </c:strRef>
          </c:cat>
          <c:val>
            <c:numRef>
              <c:f>Лист5!$B$1:$B$14</c:f>
              <c:numCache>
                <c:formatCode>General</c:formatCode>
                <c:ptCount val="14"/>
                <c:pt idx="0">
                  <c:v>197</c:v>
                </c:pt>
                <c:pt idx="1">
                  <c:v>206.4</c:v>
                </c:pt>
                <c:pt idx="2">
                  <c:v>1000</c:v>
                </c:pt>
                <c:pt idx="3">
                  <c:v>130</c:v>
                </c:pt>
                <c:pt idx="4">
                  <c:v>600</c:v>
                </c:pt>
                <c:pt idx="5">
                  <c:v>150</c:v>
                </c:pt>
                <c:pt idx="6">
                  <c:v>50</c:v>
                </c:pt>
                <c:pt idx="7">
                  <c:v>12269.3</c:v>
                </c:pt>
                <c:pt idx="8">
                  <c:v>1700</c:v>
                </c:pt>
                <c:pt idx="9">
                  <c:v>775.9</c:v>
                </c:pt>
                <c:pt idx="10">
                  <c:v>16437.599999999984</c:v>
                </c:pt>
                <c:pt idx="11">
                  <c:v>90</c:v>
                </c:pt>
                <c:pt idx="12">
                  <c:v>16661.3</c:v>
                </c:pt>
                <c:pt idx="13">
                  <c:v>108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8275623934208562"/>
          <c:y val="4.4689755244009095E-2"/>
          <c:w val="0.30821441635538932"/>
          <c:h val="0.95531024475599058"/>
        </c:manualLayout>
      </c:layout>
      <c:txPr>
        <a:bodyPr/>
        <a:lstStyle/>
        <a:p>
          <a:pPr rtl="0">
            <a:defRPr sz="800"/>
          </a:pPr>
          <a:endParaRPr lang="ru-RU"/>
        </a:p>
      </c:txPr>
    </c:legend>
    <c:plotVisOnly val="1"/>
  </c:chart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260</a:t>
                    </a:r>
                    <a:r>
                      <a:rPr lang="ru-RU"/>
                      <a:t> (0,6%)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206,4</a:t>
                    </a:r>
                    <a:r>
                      <a:rPr lang="ru-RU"/>
                      <a:t> (0,5%)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1000</a:t>
                    </a:r>
                    <a:r>
                      <a:rPr lang="ru-RU"/>
                      <a:t> (2,2%)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  <a:r>
                      <a:rPr lang="ru-RU"/>
                      <a:t>(0,2%)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600</a:t>
                    </a:r>
                    <a:r>
                      <a:rPr lang="ru-RU"/>
                      <a:t> (1,3%)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150</a:t>
                    </a:r>
                    <a:r>
                      <a:rPr lang="ru-RU"/>
                      <a:t> (0,3%)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50</a:t>
                    </a:r>
                    <a:r>
                      <a:rPr lang="ru-RU"/>
                      <a:t> (0,1%)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10000</a:t>
                    </a:r>
                    <a:r>
                      <a:rPr lang="ru-RU" dirty="0"/>
                      <a:t> (</a:t>
                    </a:r>
                    <a:r>
                      <a:rPr lang="ru-RU" dirty="0" smtClean="0"/>
                      <a:t>21,9%)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2000</a:t>
                    </a:r>
                    <a:r>
                      <a:rPr lang="ru-RU"/>
                      <a:t> (4,4%) </a:t>
                    </a:r>
                    <a:endParaRPr lang="en-US"/>
                  </a:p>
                </c:rich>
              </c:tx>
              <c:showVal val="1"/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775,9</a:t>
                    </a:r>
                    <a:r>
                      <a:rPr lang="ru-RU"/>
                      <a:t> (1,7%)</a:t>
                    </a:r>
                    <a:endParaRPr lang="en-US"/>
                  </a:p>
                </c:rich>
              </c:tx>
              <c:showVal val="1"/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 smtClean="0"/>
                      <a:t>18</a:t>
                    </a:r>
                    <a:r>
                      <a:rPr lang="ru-RU" dirty="0" smtClean="0"/>
                      <a:t>721,6 (41,1%)</a:t>
                    </a:r>
                    <a:endParaRPr lang="en-US" dirty="0"/>
                  </a:p>
                </c:rich>
              </c:tx>
              <c:showVal val="1"/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90</a:t>
                    </a:r>
                    <a:r>
                      <a:rPr lang="ru-RU" dirty="0"/>
                      <a:t> (</a:t>
                    </a:r>
                    <a:r>
                      <a:rPr lang="ru-RU" dirty="0" smtClean="0"/>
                      <a:t>0,3%)</a:t>
                    </a:r>
                    <a:endParaRPr lang="en-US" dirty="0"/>
                  </a:p>
                </c:rich>
              </c:tx>
              <c:showVal val="1"/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11500</a:t>
                    </a:r>
                    <a:r>
                      <a:rPr lang="ru-RU" dirty="0"/>
                      <a:t> (</a:t>
                    </a:r>
                    <a:r>
                      <a:rPr lang="ru-RU" dirty="0" smtClean="0"/>
                      <a:t>25,2%)</a:t>
                    </a:r>
                    <a:endParaRPr lang="en-US" dirty="0"/>
                  </a:p>
                </c:rich>
              </c:tx>
              <c:showVal val="1"/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108</a:t>
                    </a:r>
                    <a:r>
                      <a:rPr lang="ru-RU"/>
                      <a:t> (0,2%)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Лист5!$A$1:$A$14</c:f>
              <c:strCache>
                <c:ptCount val="14"/>
                <c:pt idx="0">
                  <c:v>Функционирование Правительства РФ высших органов исполнительной власти субъектов РФ, местных администраций</c:v>
                </c:pt>
                <c:pt idx="1">
                  <c:v>фин контроль</c:v>
                </c:pt>
                <c:pt idx="2">
                  <c:v>Резервные фонды</c:v>
                </c:pt>
                <c:pt idx="3">
                  <c:v>Другие общегосударственные вопросы</c:v>
                </c:pt>
                <c:pt idx="4">
                  <c:v>Гражданская оборона</c:v>
                </c:pt>
                <c:pt idx="5">
                  <c:v>Пожарная безопасность</c:v>
                </c:pt>
                <c:pt idx="6">
                  <c:v>Водное хозяйство</c:v>
                </c:pt>
                <c:pt idx="7">
                  <c:v>Дорожное  хозяйство (дорожные фонды)</c:v>
                </c:pt>
                <c:pt idx="8">
                  <c:v>Жилищное  хозяйство</c:v>
                </c:pt>
                <c:pt idx="9">
                  <c:v>Коммунальное  хозяйство</c:v>
                </c:pt>
                <c:pt idx="10">
                  <c:v>Благоустройство</c:v>
                </c:pt>
                <c:pt idx="11">
                  <c:v>Молодежная политика</c:v>
                </c:pt>
                <c:pt idx="12">
                  <c:v>Культура, кнематография</c:v>
                </c:pt>
                <c:pt idx="13">
                  <c:v>Пенсионное обеспечеие</c:v>
                </c:pt>
              </c:strCache>
            </c:strRef>
          </c:cat>
          <c:val>
            <c:numRef>
              <c:f>Лист5!$C$1:$C$14</c:f>
              <c:numCache>
                <c:formatCode>General</c:formatCode>
                <c:ptCount val="14"/>
                <c:pt idx="0">
                  <c:v>260</c:v>
                </c:pt>
                <c:pt idx="1">
                  <c:v>206.4</c:v>
                </c:pt>
                <c:pt idx="2">
                  <c:v>1000</c:v>
                </c:pt>
                <c:pt idx="3">
                  <c:v>100</c:v>
                </c:pt>
                <c:pt idx="4">
                  <c:v>600</c:v>
                </c:pt>
                <c:pt idx="5">
                  <c:v>150</c:v>
                </c:pt>
                <c:pt idx="6">
                  <c:v>50</c:v>
                </c:pt>
                <c:pt idx="7">
                  <c:v>10000</c:v>
                </c:pt>
                <c:pt idx="8">
                  <c:v>2000</c:v>
                </c:pt>
                <c:pt idx="9">
                  <c:v>775.9</c:v>
                </c:pt>
                <c:pt idx="10">
                  <c:v>18396</c:v>
                </c:pt>
                <c:pt idx="11">
                  <c:v>90</c:v>
                </c:pt>
                <c:pt idx="12">
                  <c:v>11500</c:v>
                </c:pt>
                <c:pt idx="13">
                  <c:v>108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360921619850556"/>
          <c:y val="4.4245201771653545E-2"/>
          <c:w val="0.31701212026105213"/>
          <c:h val="0.95575479822834664"/>
        </c:manualLayout>
      </c:layout>
      <c:txPr>
        <a:bodyPr/>
        <a:lstStyle/>
        <a:p>
          <a:pPr rtl="0">
            <a:defRPr sz="800"/>
          </a:pPr>
          <a:endParaRPr lang="ru-RU"/>
        </a:p>
      </c:txPr>
    </c:legend>
    <c:plotVisOnly val="1"/>
  </c:chart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290</a:t>
                    </a:r>
                    <a:r>
                      <a:rPr lang="ru-RU" dirty="0"/>
                      <a:t> (</a:t>
                    </a:r>
                    <a:r>
                      <a:rPr lang="ru-RU" dirty="0" smtClean="0"/>
                      <a:t>0,6%)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206,4</a:t>
                    </a:r>
                    <a:r>
                      <a:rPr lang="ru-RU" dirty="0"/>
                      <a:t> (</a:t>
                    </a:r>
                    <a:r>
                      <a:rPr lang="ru-RU" dirty="0" smtClean="0"/>
                      <a:t>0,5%)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1000</a:t>
                    </a:r>
                    <a:r>
                      <a:rPr lang="ru-RU"/>
                      <a:t> (2,2%)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/>
                      <a:t>100</a:t>
                    </a:r>
                    <a:r>
                      <a:rPr lang="ru-RU" baseline="0"/>
                      <a:t> (</a:t>
                    </a:r>
                    <a:r>
                      <a:rPr lang="en-US"/>
                      <a:t>0,2%</a:t>
                    </a:r>
                    <a:r>
                      <a:rPr lang="ru-RU"/>
                      <a:t>)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600</a:t>
                    </a:r>
                    <a:r>
                      <a:rPr lang="ru-RU"/>
                      <a:t> (1,3%)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150</a:t>
                    </a:r>
                    <a:r>
                      <a:rPr lang="ru-RU" baseline="0"/>
                      <a:t> (0,3%)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50</a:t>
                    </a:r>
                    <a:r>
                      <a:rPr lang="ru-RU"/>
                      <a:t> (0,1%)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layout>
                <c:manualLayout>
                  <c:x val="-8.8654719884152494E-2"/>
                  <c:y val="2.980001566968309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10000</a:t>
                    </a:r>
                    <a:r>
                      <a:rPr lang="ru-RU" dirty="0"/>
                      <a:t> (</a:t>
                    </a:r>
                    <a:r>
                      <a:rPr lang="ru-RU" dirty="0" smtClean="0"/>
                      <a:t>22,7%)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2000</a:t>
                    </a:r>
                    <a:r>
                      <a:rPr lang="ru-RU"/>
                      <a:t> (4,5%)</a:t>
                    </a:r>
                    <a:endParaRPr lang="en-US"/>
                  </a:p>
                </c:rich>
              </c:tx>
              <c:showVal val="1"/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775,9</a:t>
                    </a:r>
                    <a:r>
                      <a:rPr lang="ru-RU"/>
                      <a:t> </a:t>
                    </a:r>
                    <a:r>
                      <a:rPr lang="ru-RU" baseline="0"/>
                      <a:t> (1,7%)</a:t>
                    </a:r>
                    <a:endParaRPr lang="en-US"/>
                  </a:p>
                </c:rich>
              </c:tx>
              <c:showVal val="1"/>
            </c:dLbl>
            <c:dLbl>
              <c:idx val="10"/>
              <c:tx>
                <c:rich>
                  <a:bodyPr/>
                  <a:lstStyle/>
                  <a:p>
                    <a:r>
                      <a:rPr lang="ru-RU" dirty="0" smtClean="0"/>
                      <a:t>17925,8(40,0%)</a:t>
                    </a:r>
                    <a:endParaRPr lang="en-US" dirty="0"/>
                  </a:p>
                </c:rich>
              </c:tx>
              <c:showVal val="1"/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90</a:t>
                    </a:r>
                    <a:r>
                      <a:rPr lang="ru-RU"/>
                      <a:t> (0,2%)</a:t>
                    </a:r>
                    <a:endParaRPr lang="en-US"/>
                  </a:p>
                </c:rich>
              </c:tx>
              <c:showVal val="1"/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11500</a:t>
                    </a:r>
                    <a:r>
                      <a:rPr lang="ru-RU" dirty="0"/>
                      <a:t> (</a:t>
                    </a:r>
                    <a:r>
                      <a:rPr lang="ru-RU" dirty="0" smtClean="0"/>
                      <a:t>25,7 </a:t>
                    </a:r>
                    <a:r>
                      <a:rPr lang="ru-RU" dirty="0"/>
                      <a:t>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Лист5!$A$1:$A$14</c:f>
              <c:strCache>
                <c:ptCount val="14"/>
                <c:pt idx="0">
                  <c:v>Функционирование Правительства РФ высших органов исполнительной власти субъектов РФ, местных администраций</c:v>
                </c:pt>
                <c:pt idx="1">
                  <c:v>фин контроль</c:v>
                </c:pt>
                <c:pt idx="2">
                  <c:v>Резервные фонды</c:v>
                </c:pt>
                <c:pt idx="3">
                  <c:v>Другие общегосударственные вопросы</c:v>
                </c:pt>
                <c:pt idx="4">
                  <c:v>Гражданская оборона</c:v>
                </c:pt>
                <c:pt idx="5">
                  <c:v>Пожарная безопасность</c:v>
                </c:pt>
                <c:pt idx="6">
                  <c:v>Водное хозяйство</c:v>
                </c:pt>
                <c:pt idx="7">
                  <c:v>Дорожное  хозяйство (дорожные фонды)</c:v>
                </c:pt>
                <c:pt idx="8">
                  <c:v>Жилищное  хозяйство</c:v>
                </c:pt>
                <c:pt idx="9">
                  <c:v>Коммунальное  хозяйство</c:v>
                </c:pt>
                <c:pt idx="10">
                  <c:v>Благоустройство</c:v>
                </c:pt>
                <c:pt idx="11">
                  <c:v>Молодежная политика</c:v>
                </c:pt>
                <c:pt idx="12">
                  <c:v>Культура, кнематография</c:v>
                </c:pt>
                <c:pt idx="13">
                  <c:v>Пенсионное обеспечеие</c:v>
                </c:pt>
              </c:strCache>
            </c:strRef>
          </c:cat>
          <c:val>
            <c:numRef>
              <c:f>Лист5!$D$1:$D$14</c:f>
              <c:numCache>
                <c:formatCode>General</c:formatCode>
                <c:ptCount val="14"/>
                <c:pt idx="0">
                  <c:v>290</c:v>
                </c:pt>
                <c:pt idx="1">
                  <c:v>206.4</c:v>
                </c:pt>
                <c:pt idx="2">
                  <c:v>1000</c:v>
                </c:pt>
                <c:pt idx="3">
                  <c:v>100</c:v>
                </c:pt>
                <c:pt idx="4">
                  <c:v>600</c:v>
                </c:pt>
                <c:pt idx="5">
                  <c:v>150</c:v>
                </c:pt>
                <c:pt idx="6">
                  <c:v>50</c:v>
                </c:pt>
                <c:pt idx="7">
                  <c:v>10000</c:v>
                </c:pt>
                <c:pt idx="8">
                  <c:v>2000</c:v>
                </c:pt>
                <c:pt idx="9">
                  <c:v>775.9</c:v>
                </c:pt>
                <c:pt idx="10">
                  <c:v>17603.900000000001</c:v>
                </c:pt>
                <c:pt idx="11">
                  <c:v>90</c:v>
                </c:pt>
                <c:pt idx="12">
                  <c:v>11500</c:v>
                </c:pt>
                <c:pt idx="13">
                  <c:v>108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99869671463481"/>
          <c:y val="6.4652133035609433E-2"/>
          <c:w val="0.30315479530575989"/>
          <c:h val="0.93534786696439065"/>
        </c:manualLayout>
      </c:layout>
      <c:txPr>
        <a:bodyPr/>
        <a:lstStyle/>
        <a:p>
          <a:pPr rtl="0">
            <a:defRPr sz="800"/>
          </a:pPr>
          <a:endParaRPr lang="ru-RU"/>
        </a:p>
      </c:txPr>
    </c:legend>
    <c:plotVisOnly val="1"/>
  </c:chart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2.5905562188603619E-2"/>
          <c:y val="0.10403676175992028"/>
          <c:w val="0.48280562818323336"/>
          <c:h val="0.78361910368680565"/>
        </c:manualLayout>
      </c:layout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3000,0(5,6%)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16042,4(25,3%)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5157,9(8,1%)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2795905310300755E-2"/>
                  <c:y val="4.98442367601246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500(0,8%)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38641,4(61%)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Лист9!$A$1:$A$5</c:f>
              <c:strCache>
                <c:ptCount val="5"/>
                <c:pt idx="0">
                  <c:v>уличное освещание территории леневского городкого поселения</c:v>
                </c:pt>
                <c:pt idx="1">
                  <c:v>Содержание и ремонт автомобильных дорог</c:v>
                </c:pt>
                <c:pt idx="2">
                  <c:v>Формирование современной городской среды</c:v>
                </c:pt>
                <c:pt idx="3">
                  <c:v>Детские игровые площадки</c:v>
                </c:pt>
                <c:pt idx="4">
                  <c:v>Непрограмныемероприятия</c:v>
                </c:pt>
              </c:strCache>
            </c:strRef>
          </c:cat>
          <c:val>
            <c:numRef>
              <c:f>Лист9!$B$1:$B$5</c:f>
              <c:numCache>
                <c:formatCode>General</c:formatCode>
                <c:ptCount val="5"/>
                <c:pt idx="0">
                  <c:v>6589</c:v>
                </c:pt>
                <c:pt idx="1">
                  <c:v>10143.799999999988</c:v>
                </c:pt>
                <c:pt idx="2">
                  <c:v>1000</c:v>
                </c:pt>
                <c:pt idx="3">
                  <c:v>600</c:v>
                </c:pt>
                <c:pt idx="4">
                  <c:v>26726.500000000004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txPr>
        <a:bodyPr/>
        <a:lstStyle/>
        <a:p>
          <a:pPr rtl="0">
            <a:defRPr sz="800"/>
          </a:pPr>
          <a:endParaRPr lang="ru-RU"/>
        </a:p>
      </c:txPr>
    </c:legend>
    <c:plotVisOnly val="1"/>
  </c:chart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2.5905562188603633E-2"/>
          <c:y val="0.10403676175992033"/>
          <c:w val="0.48280562818323336"/>
          <c:h val="0.78361910368680565"/>
        </c:manualLayout>
      </c:layout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3000,0(6,4%)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10000,0(21,4%)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1000</a:t>
                    </a:r>
                    <a:r>
                      <a:rPr lang="ru-RU" dirty="0" smtClean="0"/>
                      <a:t>(2,1%)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2795905310300755E-2"/>
                  <c:y val="4.98442367601246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500(1,1%)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32261,9 (69,0%)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Лист9!$A$1:$A$5</c:f>
              <c:strCache>
                <c:ptCount val="5"/>
                <c:pt idx="0">
                  <c:v>уличное освещание территории леневского городкого поселения</c:v>
                </c:pt>
                <c:pt idx="1">
                  <c:v>Содержание и ремонт автомобильных дорог</c:v>
                </c:pt>
                <c:pt idx="2">
                  <c:v>Формирование современной городской среды</c:v>
                </c:pt>
                <c:pt idx="3">
                  <c:v>Детские игровые площадки</c:v>
                </c:pt>
                <c:pt idx="4">
                  <c:v>Непрограмныемероприятия</c:v>
                </c:pt>
              </c:strCache>
            </c:strRef>
          </c:cat>
          <c:val>
            <c:numRef>
              <c:f>Лист9!$B$1:$B$5</c:f>
              <c:numCache>
                <c:formatCode>General</c:formatCode>
                <c:ptCount val="5"/>
                <c:pt idx="0">
                  <c:v>6589</c:v>
                </c:pt>
                <c:pt idx="1">
                  <c:v>10143.799999999992</c:v>
                </c:pt>
                <c:pt idx="2">
                  <c:v>1000</c:v>
                </c:pt>
                <c:pt idx="3">
                  <c:v>600</c:v>
                </c:pt>
                <c:pt idx="4">
                  <c:v>26726.500000000004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2.590556218860365E-2"/>
          <c:y val="0.10403676175992038"/>
          <c:w val="0.48280562818323336"/>
          <c:h val="0.78361910368680565"/>
        </c:manualLayout>
      </c:layout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3000,0(6,4%)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10000,0(21.2%)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1000</a:t>
                    </a:r>
                    <a:r>
                      <a:rPr lang="ru-RU" dirty="0" smtClean="0"/>
                      <a:t>(2,1%)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2795905310300755E-2"/>
                  <c:y val="4.98442367601246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500(1,0%)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32696,1(69,3%)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Лист9!$A$1:$A$5</c:f>
              <c:strCache>
                <c:ptCount val="5"/>
                <c:pt idx="0">
                  <c:v>уличное освещание территории леневского городкого поселения</c:v>
                </c:pt>
                <c:pt idx="1">
                  <c:v>Содержание и ремонт автомобильных дорог</c:v>
                </c:pt>
                <c:pt idx="2">
                  <c:v>Формирование современной городской среды</c:v>
                </c:pt>
                <c:pt idx="3">
                  <c:v>Детские игровые площадки</c:v>
                </c:pt>
                <c:pt idx="4">
                  <c:v>Непрограмныемероприятия</c:v>
                </c:pt>
              </c:strCache>
            </c:strRef>
          </c:cat>
          <c:val>
            <c:numRef>
              <c:f>Лист9!$B$1:$B$5</c:f>
              <c:numCache>
                <c:formatCode>General</c:formatCode>
                <c:ptCount val="5"/>
                <c:pt idx="0">
                  <c:v>6589</c:v>
                </c:pt>
                <c:pt idx="1">
                  <c:v>10143.799999999992</c:v>
                </c:pt>
                <c:pt idx="2">
                  <c:v>1000</c:v>
                </c:pt>
                <c:pt idx="3">
                  <c:v>600</c:v>
                </c:pt>
                <c:pt idx="4">
                  <c:v>26726.500000000004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4.74495848161328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78,52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0,96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20,52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Лист1!$B$8:$B$10</c:f>
              <c:numCache>
                <c:formatCode>0.00</c:formatCode>
                <c:ptCount val="3"/>
                <c:pt idx="0">
                  <c:v>77.118627683176356</c:v>
                </c:pt>
                <c:pt idx="1">
                  <c:v>1.1358638123456284</c:v>
                </c:pt>
                <c:pt idx="2">
                  <c:v>21.745508504478153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78,73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0,95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20,32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Лист1!$C$14:$C$16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Лист1!$B$14:$B$16</c:f>
              <c:numCache>
                <c:formatCode>0.00</c:formatCode>
                <c:ptCount val="3"/>
                <c:pt idx="0">
                  <c:v>77.681732677701419</c:v>
                </c:pt>
                <c:pt idx="1">
                  <c:v>1.1079104808331486</c:v>
                </c:pt>
                <c:pt idx="2">
                  <c:v>21.210356841465028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30 000,0 (85,3%)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1624,8 (4,6%)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1.8514300103630959E-2"/>
                  <c:y val="-0.1073118279569896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910(2,6%)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0.5237543462048817"/>
                  <c:y val="5.01792114695340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1350(3,8%)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9.9389787467901905E-2"/>
                  <c:y val="2.1109660757646006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1300(3,7%)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Лист2!$B$1:$B$5</c:f>
              <c:numCache>
                <c:formatCode>General</c:formatCode>
                <c:ptCount val="5"/>
                <c:pt idx="0">
                  <c:v>27000</c:v>
                </c:pt>
                <c:pt idx="1">
                  <c:v>1272.8</c:v>
                </c:pt>
                <c:pt idx="2">
                  <c:v>700</c:v>
                </c:pt>
                <c:pt idx="3">
                  <c:v>1200</c:v>
                </c:pt>
                <c:pt idx="4">
                  <c:v>1300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3270106412417298"/>
                  <c:y val="-0.3417038616029349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31010,0 (84,5%)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1656,1 </a:t>
                    </a:r>
                    <a:r>
                      <a:rPr lang="ru-RU" dirty="0"/>
                      <a:t>(</a:t>
                    </a:r>
                    <a:r>
                      <a:rPr lang="ru-RU" dirty="0" smtClean="0"/>
                      <a:t>4,5%)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1400 (3,8%)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628554417918208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350 (3,7%)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300(3,5%)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Лист2!$C$1:$C$5</c:f>
              <c:numCache>
                <c:formatCode>General</c:formatCode>
                <c:ptCount val="5"/>
                <c:pt idx="0">
                  <c:v>27327.5</c:v>
                </c:pt>
                <c:pt idx="1">
                  <c:v>1272.8</c:v>
                </c:pt>
                <c:pt idx="2">
                  <c:v>790</c:v>
                </c:pt>
                <c:pt idx="3">
                  <c:v>1210</c:v>
                </c:pt>
                <c:pt idx="4">
                  <c:v>1310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31235,0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(84,1%)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8.1312335958005251E-3"/>
                  <c:y val="5.89297171186934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1689,0(4,5%)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7.1058617672790933E-3"/>
                  <c:y val="-2.94178331875182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1500(4,0%)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559284776902888E-2"/>
                  <c:y val="-5.91360454943132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380 (3,7%)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0.14563506124234471"/>
                  <c:y val="-7.960228929717140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</a:t>
                    </a:r>
                    <a:r>
                      <a:rPr lang="ru-RU" dirty="0" smtClean="0"/>
                      <a:t>50(3,7%)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Лист2!$A$1:$A$5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земельный налог с организаций</c:v>
                </c:pt>
                <c:pt idx="4">
                  <c:v>земельный налог с физических лиц</c:v>
                </c:pt>
              </c:strCache>
            </c:strRef>
          </c:cat>
          <c:val>
            <c:numRef>
              <c:f>Лист2!$D$1:$D$5</c:f>
              <c:numCache>
                <c:formatCode>General</c:formatCode>
                <c:ptCount val="5"/>
                <c:pt idx="0">
                  <c:v>28346.5</c:v>
                </c:pt>
                <c:pt idx="1">
                  <c:v>1272.8</c:v>
                </c:pt>
                <c:pt idx="2">
                  <c:v>795</c:v>
                </c:pt>
                <c:pt idx="3">
                  <c:v>1220</c:v>
                </c:pt>
                <c:pt idx="4">
                  <c:v>1320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8458776622387837"/>
                  <c:y val="1.84810769621539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(44,4%)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250</a:t>
                    </a:r>
                    <a:r>
                      <a:rPr lang="ru-RU" dirty="0" smtClean="0"/>
                      <a:t>(55,6%)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Лист3!$A$1:$A$2</c:f>
              <c:strCache>
                <c:ptCount val="2"/>
                <c:pt idx="0">
                  <c:v>доходы от арендной платы за земельные участки</c:v>
                </c:pt>
                <c:pt idx="1">
                  <c:v>доходы от продажи земельных участков</c:v>
                </c:pt>
              </c:strCache>
            </c:strRef>
          </c:cat>
          <c:val>
            <c:numRef>
              <c:f>Лист3!$B$1:$B$2</c:f>
              <c:numCache>
                <c:formatCode>General</c:formatCode>
                <c:ptCount val="2"/>
                <c:pt idx="0">
                  <c:v>220</c:v>
                </c:pt>
                <c:pt idx="1">
                  <c:v>250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8458776622387837"/>
                  <c:y val="1.84810769621539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(44,4%)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250</a:t>
                    </a:r>
                    <a:r>
                      <a:rPr lang="ru-RU" dirty="0" smtClean="0"/>
                      <a:t>(55,6%)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Лист3!$A$1:$A$2</c:f>
              <c:strCache>
                <c:ptCount val="2"/>
                <c:pt idx="0">
                  <c:v>доходы от арендной платы за земельные участки</c:v>
                </c:pt>
                <c:pt idx="1">
                  <c:v>доходы от продажи земельных участков</c:v>
                </c:pt>
              </c:strCache>
            </c:strRef>
          </c:cat>
          <c:val>
            <c:numRef>
              <c:f>Лист3!$B$1:$B$2</c:f>
              <c:numCache>
                <c:formatCode>General</c:formatCode>
                <c:ptCount val="2"/>
                <c:pt idx="0">
                  <c:v>220</c:v>
                </c:pt>
                <c:pt idx="1">
                  <c:v>250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8.8888266748789246E-2"/>
          <c:y val="0.21658110826340621"/>
          <c:w val="0.55337410613314264"/>
          <c:h val="0.7564830533278698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8458776622387837"/>
                  <c:y val="1.84810769621539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(44,4%)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250</a:t>
                    </a:r>
                    <a:r>
                      <a:rPr lang="ru-RU" dirty="0" smtClean="0"/>
                      <a:t>(55,6%)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Лист3!$A$1:$A$2</c:f>
              <c:strCache>
                <c:ptCount val="2"/>
                <c:pt idx="0">
                  <c:v>доходы от арендной платы за земельные участки</c:v>
                </c:pt>
                <c:pt idx="1">
                  <c:v>доходы от продажи земельных участков</c:v>
                </c:pt>
              </c:strCache>
            </c:strRef>
          </c:cat>
          <c:val>
            <c:numRef>
              <c:f>Лист3!$B$1:$B$2</c:f>
              <c:numCache>
                <c:formatCode>General</c:formatCode>
                <c:ptCount val="2"/>
                <c:pt idx="0">
                  <c:v>220</c:v>
                </c:pt>
                <c:pt idx="1">
                  <c:v>250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AB0511-D136-4FA6-BC54-4566AD66B329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AC98B2-E22F-4C5E-B29D-CEB13AFFC9DD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sz="1600" baseline="0" dirty="0">
            <a:solidFill>
              <a:schemeClr val="tx1"/>
            </a:solidFill>
          </a:endParaRPr>
        </a:p>
      </dgm:t>
    </dgm:pt>
    <dgm:pt modelId="{07B6DA1F-9CFB-4D23-953D-F9591ABD9F3B}" type="parTrans" cxnId="{F99E76FE-6F4B-4190-BE9E-88D53138932A}">
      <dgm:prSet/>
      <dgm:spPr/>
      <dgm:t>
        <a:bodyPr/>
        <a:lstStyle/>
        <a:p>
          <a:endParaRPr lang="ru-RU"/>
        </a:p>
      </dgm:t>
    </dgm:pt>
    <dgm:pt modelId="{8B6ED9EA-22BF-429D-8E5D-88BADF5CBD3E}" type="sibTrans" cxnId="{F99E76FE-6F4B-4190-BE9E-88D53138932A}">
      <dgm:prSet/>
      <dgm:spPr/>
      <dgm:t>
        <a:bodyPr/>
        <a:lstStyle/>
        <a:p>
          <a:endParaRPr lang="ru-RU"/>
        </a:p>
      </dgm:t>
    </dgm:pt>
    <dgm:pt modelId="{41C25CEF-611B-437B-A59F-ED867A515430}">
      <dgm:prSet phldrT="[Текст]" phldr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dirty="0"/>
        </a:p>
      </dgm:t>
    </dgm:pt>
    <dgm:pt modelId="{190CBF4D-0837-41E0-A3FC-195F00474E84}" type="parTrans" cxnId="{3FBD0DA3-2775-45C3-87FA-4C4857A46717}">
      <dgm:prSet/>
      <dgm:spPr/>
      <dgm:t>
        <a:bodyPr/>
        <a:lstStyle/>
        <a:p>
          <a:endParaRPr lang="ru-RU"/>
        </a:p>
      </dgm:t>
    </dgm:pt>
    <dgm:pt modelId="{3C9710B3-9700-4813-BA30-11B5B375EED5}" type="sibTrans" cxnId="{3FBD0DA3-2775-45C3-87FA-4C4857A46717}">
      <dgm:prSet/>
      <dgm:spPr/>
      <dgm:t>
        <a:bodyPr/>
        <a:lstStyle/>
        <a:p>
          <a:endParaRPr lang="ru-RU"/>
        </a:p>
      </dgm:t>
    </dgm:pt>
    <dgm:pt modelId="{B76B6343-3DA7-4273-BCFB-270C995935A6}">
      <dgm:prSet phldrT="[Текст]" phldr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dirty="0"/>
        </a:p>
      </dgm:t>
    </dgm:pt>
    <dgm:pt modelId="{3165600D-52B4-4D1C-8480-4809F7F18960}" type="parTrans" cxnId="{CF7AD9C1-8C13-4577-8984-E3976CD5C3A4}">
      <dgm:prSet/>
      <dgm:spPr/>
      <dgm:t>
        <a:bodyPr/>
        <a:lstStyle/>
        <a:p>
          <a:endParaRPr lang="ru-RU"/>
        </a:p>
      </dgm:t>
    </dgm:pt>
    <dgm:pt modelId="{530BD118-F766-48B2-AFB5-58C639CE3E14}" type="sibTrans" cxnId="{CF7AD9C1-8C13-4577-8984-E3976CD5C3A4}">
      <dgm:prSet/>
      <dgm:spPr/>
      <dgm:t>
        <a:bodyPr/>
        <a:lstStyle/>
        <a:p>
          <a:endParaRPr lang="ru-RU"/>
        </a:p>
      </dgm:t>
    </dgm:pt>
    <dgm:pt modelId="{94A8AEE7-2802-49C8-A34B-A11080D4A0BE}" type="pres">
      <dgm:prSet presAssocID="{7FAB0511-D136-4FA6-BC54-4566AD66B32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F967343-F31B-4CCD-84DD-45B2552AEA0B}" type="pres">
      <dgm:prSet presAssocID="{7FAB0511-D136-4FA6-BC54-4566AD66B329}" presName="Name1" presStyleCnt="0"/>
      <dgm:spPr/>
    </dgm:pt>
    <dgm:pt modelId="{1ABE2C2F-CA6B-43AB-9047-20A23C900DDE}" type="pres">
      <dgm:prSet presAssocID="{7FAB0511-D136-4FA6-BC54-4566AD66B329}" presName="cycle" presStyleCnt="0"/>
      <dgm:spPr/>
    </dgm:pt>
    <dgm:pt modelId="{BCFD9044-ADCD-4FFE-AFF1-9187D7764AAB}" type="pres">
      <dgm:prSet presAssocID="{7FAB0511-D136-4FA6-BC54-4566AD66B329}" presName="srcNode" presStyleLbl="node1" presStyleIdx="0" presStyleCnt="3"/>
      <dgm:spPr/>
    </dgm:pt>
    <dgm:pt modelId="{A995BEE2-2F0D-43DD-9F69-0CBE524990AE}" type="pres">
      <dgm:prSet presAssocID="{7FAB0511-D136-4FA6-BC54-4566AD66B329}" presName="conn" presStyleLbl="parChTrans1D2" presStyleIdx="0" presStyleCnt="1"/>
      <dgm:spPr/>
      <dgm:t>
        <a:bodyPr/>
        <a:lstStyle/>
        <a:p>
          <a:endParaRPr lang="ru-RU"/>
        </a:p>
      </dgm:t>
    </dgm:pt>
    <dgm:pt modelId="{5CE173F5-A1A6-432A-AAD5-7BCAC144603E}" type="pres">
      <dgm:prSet presAssocID="{7FAB0511-D136-4FA6-BC54-4566AD66B329}" presName="extraNode" presStyleLbl="node1" presStyleIdx="0" presStyleCnt="3"/>
      <dgm:spPr/>
    </dgm:pt>
    <dgm:pt modelId="{74F1D8BA-BA59-457A-8CD0-85CC2DE172D6}" type="pres">
      <dgm:prSet presAssocID="{7FAB0511-D136-4FA6-BC54-4566AD66B329}" presName="dstNode" presStyleLbl="node1" presStyleIdx="0" presStyleCnt="3"/>
      <dgm:spPr/>
    </dgm:pt>
    <dgm:pt modelId="{207349D8-81F0-4A8B-87D7-D88ECD6D4680}" type="pres">
      <dgm:prSet presAssocID="{4AAC98B2-E22F-4C5E-B29D-CEB13AFFC9DD}" presName="text_1" presStyleLbl="node1" presStyleIdx="0" presStyleCnt="3" custScaleY="150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29D16-4DC9-4147-AE64-EC491A9B4338}" type="pres">
      <dgm:prSet presAssocID="{4AAC98B2-E22F-4C5E-B29D-CEB13AFFC9DD}" presName="accent_1" presStyleCnt="0"/>
      <dgm:spPr/>
    </dgm:pt>
    <dgm:pt modelId="{41ECBF4F-B492-497D-8CD7-003E67329311}" type="pres">
      <dgm:prSet presAssocID="{4AAC98B2-E22F-4C5E-B29D-CEB13AFFC9DD}" presName="accentRepeatNode" presStyleLbl="solidFgAcc1" presStyleIdx="0" presStyleCnt="3" custScaleX="68420" custScaleY="81571"/>
      <dgm:spPr/>
    </dgm:pt>
    <dgm:pt modelId="{9B16200A-4929-4194-AA9E-3CABB7435619}" type="pres">
      <dgm:prSet presAssocID="{41C25CEF-611B-437B-A59F-ED867A515430}" presName="text_2" presStyleLbl="node1" presStyleIdx="1" presStyleCnt="3" custScaleY="135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3D20A-70C9-45E8-9C5E-E43F40A2ABFA}" type="pres">
      <dgm:prSet presAssocID="{41C25CEF-611B-437B-A59F-ED867A515430}" presName="accent_2" presStyleCnt="0"/>
      <dgm:spPr/>
    </dgm:pt>
    <dgm:pt modelId="{59EE4CF0-1400-48FF-A7F9-F89B802617C8}" type="pres">
      <dgm:prSet presAssocID="{41C25CEF-611B-437B-A59F-ED867A515430}" presName="accentRepeatNode" presStyleLbl="solidFgAcc1" presStyleIdx="1" presStyleCnt="3" custScaleX="66280" custScaleY="86286"/>
      <dgm:spPr/>
    </dgm:pt>
    <dgm:pt modelId="{9FE8F69E-9DA3-4672-AA56-7CFEFFD180D9}" type="pres">
      <dgm:prSet presAssocID="{B76B6343-3DA7-4273-BCFB-270C995935A6}" presName="text_3" presStyleLbl="node1" presStyleIdx="2" presStyleCnt="3" custScaleY="127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2E94C-8F05-4AA5-A363-E17087EA49D9}" type="pres">
      <dgm:prSet presAssocID="{B76B6343-3DA7-4273-BCFB-270C995935A6}" presName="accent_3" presStyleCnt="0"/>
      <dgm:spPr/>
    </dgm:pt>
    <dgm:pt modelId="{1C1DCB2A-8663-44C6-ACF5-6F1D2FAFF44F}" type="pres">
      <dgm:prSet presAssocID="{B76B6343-3DA7-4273-BCFB-270C995935A6}" presName="accentRepeatNode" presStyleLbl="solidFgAcc1" presStyleIdx="2" presStyleCnt="3" custScaleX="68420" custScaleY="87446"/>
      <dgm:spPr/>
    </dgm:pt>
  </dgm:ptLst>
  <dgm:cxnLst>
    <dgm:cxn modelId="{61E753CF-D435-4164-B6A9-30B604B834A3}" type="presOf" srcId="{7FAB0511-D136-4FA6-BC54-4566AD66B329}" destId="{94A8AEE7-2802-49C8-A34B-A11080D4A0BE}" srcOrd="0" destOrd="0" presId="urn:microsoft.com/office/officeart/2008/layout/VerticalCurvedList"/>
    <dgm:cxn modelId="{D58C4B6C-C3AA-48B9-88C0-675F466D8963}" type="presOf" srcId="{41C25CEF-611B-437B-A59F-ED867A515430}" destId="{9B16200A-4929-4194-AA9E-3CABB7435619}" srcOrd="0" destOrd="0" presId="urn:microsoft.com/office/officeart/2008/layout/VerticalCurvedList"/>
    <dgm:cxn modelId="{CF7AD9C1-8C13-4577-8984-E3976CD5C3A4}" srcId="{7FAB0511-D136-4FA6-BC54-4566AD66B329}" destId="{B76B6343-3DA7-4273-BCFB-270C995935A6}" srcOrd="2" destOrd="0" parTransId="{3165600D-52B4-4D1C-8480-4809F7F18960}" sibTransId="{530BD118-F766-48B2-AFB5-58C639CE3E14}"/>
    <dgm:cxn modelId="{F99E76FE-6F4B-4190-BE9E-88D53138932A}" srcId="{7FAB0511-D136-4FA6-BC54-4566AD66B329}" destId="{4AAC98B2-E22F-4C5E-B29D-CEB13AFFC9DD}" srcOrd="0" destOrd="0" parTransId="{07B6DA1F-9CFB-4D23-953D-F9591ABD9F3B}" sibTransId="{8B6ED9EA-22BF-429D-8E5D-88BADF5CBD3E}"/>
    <dgm:cxn modelId="{EBAA312C-9ACE-475D-84BD-08E2A4A15A8F}" type="presOf" srcId="{B76B6343-3DA7-4273-BCFB-270C995935A6}" destId="{9FE8F69E-9DA3-4672-AA56-7CFEFFD180D9}" srcOrd="0" destOrd="0" presId="urn:microsoft.com/office/officeart/2008/layout/VerticalCurvedList"/>
    <dgm:cxn modelId="{3FBD0DA3-2775-45C3-87FA-4C4857A46717}" srcId="{7FAB0511-D136-4FA6-BC54-4566AD66B329}" destId="{41C25CEF-611B-437B-A59F-ED867A515430}" srcOrd="1" destOrd="0" parTransId="{190CBF4D-0837-41E0-A3FC-195F00474E84}" sibTransId="{3C9710B3-9700-4813-BA30-11B5B375EED5}"/>
    <dgm:cxn modelId="{886A9772-DEFB-4EEC-B4D9-A5DEE4F475C5}" type="presOf" srcId="{8B6ED9EA-22BF-429D-8E5D-88BADF5CBD3E}" destId="{A995BEE2-2F0D-43DD-9F69-0CBE524990AE}" srcOrd="0" destOrd="0" presId="urn:microsoft.com/office/officeart/2008/layout/VerticalCurvedList"/>
    <dgm:cxn modelId="{FF004B9C-3DE0-4667-89DE-1CB270F04778}" type="presOf" srcId="{4AAC98B2-E22F-4C5E-B29D-CEB13AFFC9DD}" destId="{207349D8-81F0-4A8B-87D7-D88ECD6D4680}" srcOrd="0" destOrd="0" presId="urn:microsoft.com/office/officeart/2008/layout/VerticalCurvedList"/>
    <dgm:cxn modelId="{3C9854BA-230C-4C8A-BAE8-5C65F253696B}" type="presParOf" srcId="{94A8AEE7-2802-49C8-A34B-A11080D4A0BE}" destId="{FF967343-F31B-4CCD-84DD-45B2552AEA0B}" srcOrd="0" destOrd="0" presId="urn:microsoft.com/office/officeart/2008/layout/VerticalCurvedList"/>
    <dgm:cxn modelId="{D92E658F-6BE3-4D9F-8955-F8BF5EDD9730}" type="presParOf" srcId="{FF967343-F31B-4CCD-84DD-45B2552AEA0B}" destId="{1ABE2C2F-CA6B-43AB-9047-20A23C900DDE}" srcOrd="0" destOrd="0" presId="urn:microsoft.com/office/officeart/2008/layout/VerticalCurvedList"/>
    <dgm:cxn modelId="{1D262644-DE25-4CF9-8A87-34106A6E66D5}" type="presParOf" srcId="{1ABE2C2F-CA6B-43AB-9047-20A23C900DDE}" destId="{BCFD9044-ADCD-4FFE-AFF1-9187D7764AAB}" srcOrd="0" destOrd="0" presId="urn:microsoft.com/office/officeart/2008/layout/VerticalCurvedList"/>
    <dgm:cxn modelId="{07C636D5-5CA5-4DC0-A853-8A93425D789E}" type="presParOf" srcId="{1ABE2C2F-CA6B-43AB-9047-20A23C900DDE}" destId="{A995BEE2-2F0D-43DD-9F69-0CBE524990AE}" srcOrd="1" destOrd="0" presId="urn:microsoft.com/office/officeart/2008/layout/VerticalCurvedList"/>
    <dgm:cxn modelId="{0EBC9CA2-53DC-4DA9-8BDC-79F494C3E1D9}" type="presParOf" srcId="{1ABE2C2F-CA6B-43AB-9047-20A23C900DDE}" destId="{5CE173F5-A1A6-432A-AAD5-7BCAC144603E}" srcOrd="2" destOrd="0" presId="urn:microsoft.com/office/officeart/2008/layout/VerticalCurvedList"/>
    <dgm:cxn modelId="{30993421-E203-4B93-AF67-32D58A475AE8}" type="presParOf" srcId="{1ABE2C2F-CA6B-43AB-9047-20A23C900DDE}" destId="{74F1D8BA-BA59-457A-8CD0-85CC2DE172D6}" srcOrd="3" destOrd="0" presId="urn:microsoft.com/office/officeart/2008/layout/VerticalCurvedList"/>
    <dgm:cxn modelId="{48D2EAD4-67B1-4E06-BF09-9EB412AD3AFA}" type="presParOf" srcId="{FF967343-F31B-4CCD-84DD-45B2552AEA0B}" destId="{207349D8-81F0-4A8B-87D7-D88ECD6D4680}" srcOrd="1" destOrd="0" presId="urn:microsoft.com/office/officeart/2008/layout/VerticalCurvedList"/>
    <dgm:cxn modelId="{40FA8427-BF2C-4A52-B932-49901B5CD21F}" type="presParOf" srcId="{FF967343-F31B-4CCD-84DD-45B2552AEA0B}" destId="{E0629D16-4DC9-4147-AE64-EC491A9B4338}" srcOrd="2" destOrd="0" presId="urn:microsoft.com/office/officeart/2008/layout/VerticalCurvedList"/>
    <dgm:cxn modelId="{FABBF04F-5FAD-4165-A83E-DE3867D47AE6}" type="presParOf" srcId="{E0629D16-4DC9-4147-AE64-EC491A9B4338}" destId="{41ECBF4F-B492-497D-8CD7-003E67329311}" srcOrd="0" destOrd="0" presId="urn:microsoft.com/office/officeart/2008/layout/VerticalCurvedList"/>
    <dgm:cxn modelId="{6F001F6A-56A2-442D-94BE-E03E20DD36C4}" type="presParOf" srcId="{FF967343-F31B-4CCD-84DD-45B2552AEA0B}" destId="{9B16200A-4929-4194-AA9E-3CABB7435619}" srcOrd="3" destOrd="0" presId="urn:microsoft.com/office/officeart/2008/layout/VerticalCurvedList"/>
    <dgm:cxn modelId="{8DB0C3C5-82C3-41BC-AA91-CC5DE2EA463C}" type="presParOf" srcId="{FF967343-F31B-4CCD-84DD-45B2552AEA0B}" destId="{2EE3D20A-70C9-45E8-9C5E-E43F40A2ABFA}" srcOrd="4" destOrd="0" presId="urn:microsoft.com/office/officeart/2008/layout/VerticalCurvedList"/>
    <dgm:cxn modelId="{69899219-53FD-4814-BCA0-1B965EBC0A37}" type="presParOf" srcId="{2EE3D20A-70C9-45E8-9C5E-E43F40A2ABFA}" destId="{59EE4CF0-1400-48FF-A7F9-F89B802617C8}" srcOrd="0" destOrd="0" presId="urn:microsoft.com/office/officeart/2008/layout/VerticalCurvedList"/>
    <dgm:cxn modelId="{8E91B097-2F21-42F1-A57D-ED27D4F20E74}" type="presParOf" srcId="{FF967343-F31B-4CCD-84DD-45B2552AEA0B}" destId="{9FE8F69E-9DA3-4672-AA56-7CFEFFD180D9}" srcOrd="5" destOrd="0" presId="urn:microsoft.com/office/officeart/2008/layout/VerticalCurvedList"/>
    <dgm:cxn modelId="{96369D79-1BBD-4488-BBFA-65B749BA1B7C}" type="presParOf" srcId="{FF967343-F31B-4CCD-84DD-45B2552AEA0B}" destId="{F4C2E94C-8F05-4AA5-A363-E17087EA49D9}" srcOrd="6" destOrd="0" presId="urn:microsoft.com/office/officeart/2008/layout/VerticalCurvedList"/>
    <dgm:cxn modelId="{E770123D-FC93-44D8-A33E-44AB1EC6DCD5}" type="presParOf" srcId="{F4C2E94C-8F05-4AA5-A363-E17087EA49D9}" destId="{1C1DCB2A-8663-44C6-ACF5-6F1D2FAFF44F}" srcOrd="0" destOrd="0" presId="urn:microsoft.com/office/officeart/2008/layout/VerticalCurvedLis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11002F8-133B-4ACD-B9B1-06D28C2CB982}" type="datetimeFigureOut">
              <a:rPr lang="ru-RU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9B6DD9-86C6-49E8-89E5-71382DE93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C7B490-3112-4B78-9C32-E2F9FF87D966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D722AC-217B-46D3-9568-9384CA8FD66F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CA34C2-8EBE-4325-B397-AD98AF3B0BA4}" type="datetimeFigureOut">
              <a:rPr lang="ru-RU" smtClean="0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78887-957D-4734-826E-8406FA2CE5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4114E-C3D3-4CB7-B6BB-BD111F48D463}" type="datetimeFigureOut">
              <a:rPr lang="ru-RU" smtClean="0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72F79-2DC9-4F45-98E8-C869FEFA71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DF0B65-18FF-474E-961F-4DE5CC9FA3E7}" type="datetimeFigureOut">
              <a:rPr lang="ru-RU" smtClean="0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C3788-1D93-4CE1-8A16-412E9036EC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0178D8-A9BD-4E56-881E-4AC1E2AC3D7B}" type="datetimeFigureOut">
              <a:rPr lang="ru-RU" smtClean="0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C03D8-A218-4F5E-92F0-3169B2BA75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2FD8F2-82BC-44A7-A035-C0A44B5AFD84}" type="datetimeFigureOut">
              <a:rPr lang="ru-RU" smtClean="0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9264C-5A8D-4CFC-BF8F-21451589E7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1CD76-2A71-4463-A793-99CA8E8A9EC1}" type="datetimeFigureOut">
              <a:rPr lang="ru-RU" smtClean="0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5CCA7-F742-4442-BF43-8E6FE6F17F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2A3261-D663-4F91-B4D0-4D6B4881F8C4}" type="datetimeFigureOut">
              <a:rPr lang="ru-RU" smtClean="0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B9E61-AA50-40A9-A902-393EBCF285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DD0E96-464F-4770-ABCB-68D470398CB4}" type="datetimeFigureOut">
              <a:rPr lang="ru-RU" smtClean="0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F8DA5-C2F1-48A6-80D8-6199A574B4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EC6590-1471-4869-9A16-0C1585B6D83C}" type="datetimeFigureOut">
              <a:rPr lang="ru-RU" smtClean="0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13830-24F3-4AEA-B63D-319C8D275C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048DC4-A34A-46FE-93F9-0AFB9832A7CA}" type="datetimeFigureOut">
              <a:rPr lang="ru-RU" smtClean="0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B49555-E26F-4381-98A6-A8481EB248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77EEC0-0101-49B9-825D-779277E4EC27}" type="datetimeFigureOut">
              <a:rPr lang="ru-RU" smtClean="0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CF33F04B-F19A-4C11-B523-6011D4193A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035302B-22F0-47E8-8CCB-AC5C274AAAB2}" type="datetimeFigureOut">
              <a:rPr lang="ru-RU" smtClean="0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0DBD7BA-DD51-4552-8ACC-902DED6E26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lezhnevo.ru/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mailto:lejnevo_rfo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2021-12-20-10-58-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862" y="-27332"/>
            <a:ext cx="9191862" cy="6885332"/>
          </a:xfrm>
          <a:prstGeom prst="rect">
            <a:avLst/>
          </a:prstGeom>
          <a:noFill/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1142976" y="142852"/>
            <a:ext cx="72009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   ДЛЯ   ГРАЖДАН </a:t>
            </a:r>
          </a:p>
          <a:p>
            <a:pPr algn="ctr"/>
            <a:r>
              <a:rPr lang="ru-RU" altLang="ru-RU" sz="2800" b="1" i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Решению </a:t>
            </a:r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</a:t>
            </a:r>
            <a:r>
              <a:rPr lang="ru-RU" altLang="ru-RU" sz="2800" b="1" i="1" dirty="0" err="1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городского поселения «О бюджете </a:t>
            </a:r>
            <a:r>
              <a:rPr lang="ru-RU" altLang="ru-RU" sz="2800" b="1" i="1" dirty="0" err="1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городского поселения на </a:t>
            </a:r>
            <a:r>
              <a:rPr lang="ru-RU" altLang="ru-RU" sz="2800" b="1" i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2800" b="1" i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800" b="1" i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 на 2022 и на плановый период 2023-2024 годов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57158" y="1000108"/>
            <a:ext cx="84963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Формирование реалистичного прогноза поступления доходов, основанного на прогнозе социально-экономического развития, обеспечение наполняемости доходной части бюджета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Повышение эффективности бюджетных расходов и устойчивости бюджета. в том числе за счет выявления и сокращения неэффективных затрат,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концетрации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ресурсов на приоритетных направлениях развития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Проведение долговой политики с соблюдением ограничений действующего бюджетного законодательства.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Повышение открытости бюджетного процесса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Обеспечение взвешенного подхода к принятию новых расходных обязательств с учетом их эффективности и целесообразности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Недопущение увеличения действующих и принятых расходных обязательств, не обеспеченных финансовыми источниками , при отсутствии доходных источников – обеспечение дополнительных  расходов за счет внутреннего перераспределения средств с наименее приоритетных направлений расходов.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участие исходя из возможностей бюджета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городского поселения в реализации национальных проектов (программ), государственных программ и мероприятий,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софинансируемых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из федерального бюджета и бюджета Ивановской области, привлечение средств федерального и областного бюджетов в первую очередь с наиболее низкой долей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из местного бюджета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создание условий для равных возможностей граждан в получении муниципальных услуг на всей территории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городского поселения;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увязка муниципальных заданий на оказание муниципальных услуг с целевыми индикаторами муниципальных программ, усиление текущего контроля и ответственности за выполнение муниципальных заданий;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- оптимизация инвестиционных расходов с учетом их приоритетности, первоочередное включение в расходную часть бюджета инвестиций в объекты капитального строительства,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софинансируемые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из вышестоящих бюджетов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85720" y="-214338"/>
            <a:ext cx="8229600" cy="8286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</a:t>
            </a:r>
            <a:r>
              <a:rPr lang="ru-RU" altLang="ru-RU" sz="1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  на 2022 год и на плановый период 2023 и 2024 годов</a:t>
            </a:r>
          </a:p>
        </p:txBody>
      </p:sp>
      <p:pic>
        <p:nvPicPr>
          <p:cNvPr id="24" name="Picture 2" descr="C:\Users\Admin\Desktop\Grocery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357694"/>
            <a:ext cx="2152926" cy="1571636"/>
          </a:xfrm>
          <a:prstGeom prst="rect">
            <a:avLst/>
          </a:prstGeom>
          <a:noFill/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0" y="642918"/>
            <a:ext cx="90360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– научно обоснованная гипотеза о вероятном будущем состоянии экономической системы и экономических объектов и характеризующие это состояние показатели. Разработку, составление прогнозов называют прогнозированием.</a:t>
            </a:r>
          </a:p>
        </p:txBody>
      </p:sp>
      <p:pic>
        <p:nvPicPr>
          <p:cNvPr id="1843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71612"/>
            <a:ext cx="2286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571612"/>
            <a:ext cx="20716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-142908" y="1285860"/>
            <a:ext cx="6572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Экономические показатели: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1" name="TextBox 12"/>
          <p:cNvSpPr txBox="1">
            <a:spLocks noChangeArrowheads="1"/>
          </p:cNvSpPr>
          <p:nvPr/>
        </p:nvSpPr>
        <p:spPr bwMode="auto">
          <a:xfrm>
            <a:off x="0" y="3143248"/>
            <a:ext cx="2786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Оборот розничной торговли</a:t>
            </a:r>
          </a:p>
          <a:p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(млн.руб. в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ценах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соответствующих лет)</a:t>
            </a:r>
          </a:p>
        </p:txBody>
      </p:sp>
      <p:pic>
        <p:nvPicPr>
          <p:cNvPr id="18442" name="Рисунок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214686"/>
            <a:ext cx="256272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extBox 15"/>
          <p:cNvSpPr txBox="1">
            <a:spLocks noChangeArrowheads="1"/>
          </p:cNvSpPr>
          <p:nvPr/>
        </p:nvSpPr>
        <p:spPr bwMode="auto">
          <a:xfrm>
            <a:off x="5929322" y="2357430"/>
            <a:ext cx="4090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Заработная плата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(млн.руб.)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0" y="3571876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2024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1049,18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1090,1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1133,7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6215074" y="2643182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517,95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595,46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619,86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645,26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3000364" y="3214686"/>
            <a:ext cx="52864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Объем платных услуг населению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(млн.руб. в ценах соответствующих лет)</a:t>
            </a:r>
          </a:p>
          <a:p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000364" y="3500438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2024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178,18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185,31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192,9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200,62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84" name="Picture 4" descr="https://estalsch21.edumsko.ru/uploads/3000/2377/section/140804/uslug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071942"/>
            <a:ext cx="2214578" cy="1939970"/>
          </a:xfrm>
          <a:prstGeom prst="rect">
            <a:avLst/>
          </a:prstGeom>
          <a:noFill/>
        </p:spPr>
      </p:pic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5643570" y="4572008"/>
            <a:ext cx="38576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Инвестиции в основной капитал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(млн.руб. в ценах соответствующих лет)</a:t>
            </a:r>
          </a:p>
          <a:p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715008" y="5000636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2024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51,97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96,91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67,7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67,82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4714844" y="1285860"/>
            <a:ext cx="442915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Промышленное производство</a:t>
            </a:r>
          </a:p>
          <a:p>
            <a:pPr algn="ctr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(% к предыдущему году в сопоставимых ценах)</a:t>
            </a: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5715008" y="1785926"/>
          <a:ext cx="2714644" cy="6429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32147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2024</a:t>
                      </a:r>
                      <a:endParaRPr lang="ru-RU" sz="1000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166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101,3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100,1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100,1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 2022год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088" y="1916113"/>
          <a:ext cx="6888184" cy="346075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444092"/>
                <a:gridCol w="3444092"/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Доходы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59120,0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Расходы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63341,7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Дефицит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4221,7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</a:tbl>
          </a:graphicData>
        </a:graphic>
      </p:graphicFrame>
      <p:sp>
        <p:nvSpPr>
          <p:cNvPr id="13332" name="TextBox 4"/>
          <p:cNvSpPr txBox="1">
            <a:spLocks noChangeArrowheads="1"/>
          </p:cNvSpPr>
          <p:nvPr/>
        </p:nvSpPr>
        <p:spPr bwMode="auto">
          <a:xfrm>
            <a:off x="6516688" y="1484313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 smtClean="0"/>
              <a:t>(тыс.руб</a:t>
            </a:r>
            <a:r>
              <a:rPr lang="ru-RU" altLang="ru-RU" dirty="0"/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2023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088" y="1916113"/>
          <a:ext cx="6888184" cy="346075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444092"/>
                <a:gridCol w="3444092"/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2023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46 793,8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Расходы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46 793,8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Дефицит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</a:tbl>
          </a:graphicData>
        </a:graphic>
      </p:graphicFrame>
      <p:sp>
        <p:nvSpPr>
          <p:cNvPr id="14356" name="TextBox 4"/>
          <p:cNvSpPr txBox="1">
            <a:spLocks noChangeArrowheads="1"/>
          </p:cNvSpPr>
          <p:nvPr/>
        </p:nvSpPr>
        <p:spPr bwMode="auto">
          <a:xfrm>
            <a:off x="6516688" y="1484313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 smtClean="0"/>
              <a:t>(тыс.руб</a:t>
            </a:r>
            <a:r>
              <a:rPr lang="ru-RU" altLang="ru-RU" dirty="0"/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2024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088" y="1916113"/>
          <a:ext cx="6888184" cy="346075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444092"/>
                <a:gridCol w="3444092"/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2024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47227,6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Расходы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47227,6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Дефицит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</a:tbl>
          </a:graphicData>
        </a:graphic>
      </p:graphicFrame>
      <p:sp>
        <p:nvSpPr>
          <p:cNvPr id="15380" name="TextBox 4"/>
          <p:cNvSpPr txBox="1">
            <a:spLocks noChangeArrowheads="1"/>
          </p:cNvSpPr>
          <p:nvPr/>
        </p:nvSpPr>
        <p:spPr bwMode="auto">
          <a:xfrm>
            <a:off x="6516688" y="1484313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 smtClean="0"/>
              <a:t>(тыс.руб</a:t>
            </a:r>
            <a:r>
              <a:rPr lang="ru-RU" altLang="ru-RU" dirty="0"/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725488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СТРУКТУРА ДОХОДОВ БЮДЖЕТА ЛЕЖНЕВСКОГО ГОРОДСКОГО ПОСЕЛЕНИЯ НА 2022 год и на плановый период 2023 и 2024 годов.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550" y="1011238"/>
            <a:ext cx="2808288" cy="647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/>
              <a:t>Налоговые доходы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19438" y="1011238"/>
            <a:ext cx="2806700" cy="647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/>
              <a:t>Неналоговые доходы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1863" y="1012825"/>
            <a:ext cx="2808287" cy="6461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Безвозмездные поступления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9550" y="1695450"/>
            <a:ext cx="2808288" cy="2246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Доходы от предусмотренных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законодательством Российской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Федерации о налогах и сборах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федеральных налогов и сборов, в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том числе от налогов,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предусмотренных специальными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налоговыми режимами,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региональных и местных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налогов, а также пеней и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штрафов по ним.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13088" y="1695450"/>
            <a:ext cx="2806700" cy="2246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</a:t>
            </a:r>
          </a:p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государственного имущества, а </a:t>
            </a:r>
          </a:p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также платежи в виде штрафов и иных санкций за нарушение </a:t>
            </a:r>
          </a:p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законодательства.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1863" y="1695450"/>
            <a:ext cx="2808287" cy="18161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Дотации, субсидии, субвенции,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иные межбюджетные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трансферты из областного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бюджета, а также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безвозмездные поступления от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физических и юридических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лиц, в том числе добровольные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пожертвования. </a:t>
            </a:r>
          </a:p>
        </p:txBody>
      </p:sp>
      <p:pic>
        <p:nvPicPr>
          <p:cNvPr id="1639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00504"/>
            <a:ext cx="15001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00034" y="4143380"/>
            <a:ext cx="1357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2022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год</a:t>
            </a:r>
            <a:r>
              <a:rPr lang="ru-RU" dirty="0"/>
              <a:t> 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071942"/>
            <a:ext cx="15001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000504"/>
            <a:ext cx="15001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428992" y="4214818"/>
            <a:ext cx="1357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2023год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286512" y="4143380"/>
            <a:ext cx="1357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2024год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31" name="Диаграмма 30"/>
          <p:cNvGraphicFramePr/>
          <p:nvPr/>
        </p:nvGraphicFramePr>
        <p:xfrm>
          <a:off x="0" y="4953000"/>
          <a:ext cx="2524125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Диаграмма 32"/>
          <p:cNvGraphicFramePr/>
          <p:nvPr/>
        </p:nvGraphicFramePr>
        <p:xfrm>
          <a:off x="2786050" y="4933950"/>
          <a:ext cx="2676525" cy="192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7500958" y="4929198"/>
            <a:ext cx="1357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7030A0"/>
                </a:solidFill>
              </a:rPr>
              <a:t>%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36" name="Диаграмма 35"/>
          <p:cNvGraphicFramePr/>
          <p:nvPr/>
        </p:nvGraphicFramePr>
        <p:xfrm>
          <a:off x="5715008" y="4900546"/>
          <a:ext cx="3071898" cy="19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468313" y="4763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Структура налоговых доходов бюджета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2411413" y="1196975"/>
            <a:ext cx="39608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доходы, </a:t>
            </a:r>
          </a:p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TextBox 8"/>
          <p:cNvSpPr txBox="1">
            <a:spLocks noChangeArrowheads="1"/>
          </p:cNvSpPr>
          <p:nvPr/>
        </p:nvSpPr>
        <p:spPr bwMode="auto">
          <a:xfrm>
            <a:off x="2286000" y="1785938"/>
            <a:ext cx="164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2022 </a:t>
            </a:r>
            <a:r>
              <a:rPr lang="ru-RU" dirty="0"/>
              <a:t>год</a:t>
            </a:r>
          </a:p>
        </p:txBody>
      </p:sp>
      <p:sp>
        <p:nvSpPr>
          <p:cNvPr id="23559" name="TextBox 13"/>
          <p:cNvSpPr txBox="1">
            <a:spLocks noChangeArrowheads="1"/>
          </p:cNvSpPr>
          <p:nvPr/>
        </p:nvSpPr>
        <p:spPr bwMode="auto">
          <a:xfrm>
            <a:off x="6286500" y="1857375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2023 </a:t>
            </a:r>
            <a:r>
              <a:rPr lang="ru-RU" dirty="0"/>
              <a:t>год</a:t>
            </a:r>
          </a:p>
        </p:txBody>
      </p:sp>
      <p:sp>
        <p:nvSpPr>
          <p:cNvPr id="23560" name="Прямоугольник 14"/>
          <p:cNvSpPr>
            <a:spLocks noChangeArrowheads="1"/>
          </p:cNvSpPr>
          <p:nvPr/>
        </p:nvSpPr>
        <p:spPr bwMode="auto">
          <a:xfrm>
            <a:off x="3643313" y="3929063"/>
            <a:ext cx="1026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2024 </a:t>
            </a:r>
            <a:r>
              <a:rPr lang="ru-RU" dirty="0"/>
              <a:t>год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500034" y="2071678"/>
          <a:ext cx="2786082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5715008" y="2214554"/>
          <a:ext cx="2981325" cy="172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3214678" y="44291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686800" cy="838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Налоговые льготы на территории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389120"/>
          </a:xfrm>
        </p:spPr>
        <p:txBody>
          <a:bodyPr>
            <a:normAutofit/>
          </a:bodyPr>
          <a:lstStyle/>
          <a:p>
            <a:pPr algn="just">
              <a:buFont typeface="Wingdings 2" pitchFamily="18" charset="2"/>
              <a:buNone/>
            </a:pPr>
            <a:r>
              <a:rPr lang="ru-RU" sz="2000" dirty="0" smtClean="0"/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Дополнительно к льготам, установленным Налоговым кодексом Российской Федерации, на территории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городского поселения освобождаются от налогообложения по земельному налогу: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многодетные семьи (родители и их дети), в состав которых входят трое и более несовершеннолетних детей, зарегистрированных на территории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городского поселения;</a:t>
            </a:r>
          </a:p>
          <a:p>
            <a:pPr>
              <a:buFont typeface="Wingdings 2" pitchFamily="18" charset="2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ветераны и инвалиды Великой Отечественной войны.</a:t>
            </a:r>
          </a:p>
          <a:p>
            <a:pPr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так же по налогу на имущество право на налоговую льготу имеют:</a:t>
            </a:r>
          </a:p>
          <a:p>
            <a:pPr>
              <a:buFont typeface="Wingdings 2" pitchFamily="18" charset="2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дети-сироты, оставшиеся без попечения родителей, до достижения ими возраста 18 лет;</a:t>
            </a:r>
          </a:p>
          <a:p>
            <a:pPr>
              <a:buFont typeface="Wingdings 2" pitchFamily="18" charset="2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многодетные семьи (родители и их дети, в состав которых входят три и более несовершеннолетних детей, зарегистрированных на территории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городского поселения).</a:t>
            </a:r>
          </a:p>
          <a:p>
            <a:pPr>
              <a:buFont typeface="Wingdings 2" pitchFamily="18" charset="2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Структура неналоговых доходов бюджета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 в 2022 году и плановом периоде 2023 и 2024 гг.</a:t>
            </a:r>
          </a:p>
        </p:txBody>
      </p:sp>
      <p:sp>
        <p:nvSpPr>
          <p:cNvPr id="1030" name="TextBox 2"/>
          <p:cNvSpPr txBox="1">
            <a:spLocks noChangeArrowheads="1"/>
          </p:cNvSpPr>
          <p:nvPr/>
        </p:nvSpPr>
        <p:spPr bwMode="auto">
          <a:xfrm>
            <a:off x="2857488" y="1071546"/>
            <a:ext cx="33845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Неналоговые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доходы,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TextBox 4"/>
          <p:cNvSpPr txBox="1">
            <a:spLocks noChangeArrowheads="1"/>
          </p:cNvSpPr>
          <p:nvPr/>
        </p:nvSpPr>
        <p:spPr bwMode="auto">
          <a:xfrm>
            <a:off x="1285875" y="1500188"/>
            <a:ext cx="1785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2022 </a:t>
            </a:r>
            <a:r>
              <a:rPr lang="ru-RU" dirty="0"/>
              <a:t>год</a:t>
            </a:r>
          </a:p>
        </p:txBody>
      </p:sp>
      <p:sp>
        <p:nvSpPr>
          <p:cNvPr id="1032" name="TextBox 6"/>
          <p:cNvSpPr txBox="1">
            <a:spLocks noChangeArrowheads="1"/>
          </p:cNvSpPr>
          <p:nvPr/>
        </p:nvSpPr>
        <p:spPr bwMode="auto">
          <a:xfrm>
            <a:off x="7143768" y="1428736"/>
            <a:ext cx="1785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2023 </a:t>
            </a:r>
            <a:r>
              <a:rPr lang="ru-RU" dirty="0"/>
              <a:t>год</a:t>
            </a:r>
          </a:p>
        </p:txBody>
      </p:sp>
      <p:sp>
        <p:nvSpPr>
          <p:cNvPr id="1033" name="TextBox 7"/>
          <p:cNvSpPr txBox="1">
            <a:spLocks noChangeArrowheads="1"/>
          </p:cNvSpPr>
          <p:nvPr/>
        </p:nvSpPr>
        <p:spPr bwMode="auto">
          <a:xfrm>
            <a:off x="1142976" y="4429132"/>
            <a:ext cx="1785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2024 </a:t>
            </a:r>
            <a:r>
              <a:rPr lang="ru-RU" dirty="0"/>
              <a:t>год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0" y="1857364"/>
          <a:ext cx="2928958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6072166" y="1857364"/>
          <a:ext cx="3071834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428596" y="4500546"/>
          <a:ext cx="4714908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5842" name="Picture 2" descr="ÐÐ°ÑÑÐ¸Ð½ÐºÐ¸ Ð¿Ð¾ Ð·Ð°Ð¿ÑÐ¾ÑÑ Ð½Ð°Ð»Ð¾Ð³Ð¾Ð²ÑÐµ Ð´Ð¾ÑÐ¾Ð´Ñ Ð²ÐºÐ»ÑÑÐ°ÑÑ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57554" y="2000240"/>
            <a:ext cx="3071834" cy="3031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cf.ppt-online.org/files/slide/k/kywAHprnCUP2Y7mzJxL0bRtE4iTVXQ3WMqjD16/slide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6453188" cy="863600"/>
          </a:xfrm>
        </p:spPr>
        <p:txBody>
          <a:bodyPr/>
          <a:lstStyle/>
          <a:p>
            <a:pPr eaLnBrk="1" hangingPunct="1"/>
            <a:r>
              <a:rPr lang="ru-RU" altLang="ru-RU" sz="2800" b="1" dirty="0" err="1" smtClean="0"/>
              <a:t>Лежневское</a:t>
            </a:r>
            <a:r>
              <a:rPr lang="ru-RU" altLang="ru-RU" sz="2800" b="1" dirty="0" smtClean="0"/>
              <a:t> городское поселение</a:t>
            </a:r>
          </a:p>
        </p:txBody>
      </p:sp>
      <p:pic>
        <p:nvPicPr>
          <p:cNvPr id="717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57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2000232" y="1285860"/>
            <a:ext cx="30972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dirty="0"/>
          </a:p>
          <a:p>
            <a:r>
              <a:rPr lang="ru-RU" altLang="ru-RU" dirty="0"/>
              <a:t>Численность населения на</a:t>
            </a:r>
          </a:p>
          <a:p>
            <a:r>
              <a:rPr lang="ru-RU" altLang="ru-RU" dirty="0" smtClean="0"/>
              <a:t>01.01.2021 </a:t>
            </a:r>
            <a:r>
              <a:rPr lang="ru-RU" altLang="ru-RU" dirty="0"/>
              <a:t>– </a:t>
            </a:r>
            <a:r>
              <a:rPr lang="ru-RU" altLang="ru-RU" dirty="0" smtClean="0"/>
              <a:t>7546 </a:t>
            </a:r>
            <a:r>
              <a:rPr lang="ru-RU" altLang="ru-RU" dirty="0"/>
              <a:t>человек</a:t>
            </a:r>
          </a:p>
        </p:txBody>
      </p:sp>
      <p:pic>
        <p:nvPicPr>
          <p:cNvPr id="2050" name="Picture 2" descr="C:\Users\Admin\Desktop\2021-12-20-11-07-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214554"/>
            <a:ext cx="8325613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5"/>
          <p:cNvSpPr>
            <a:spLocks noChangeArrowheads="1"/>
          </p:cNvSpPr>
          <p:nvPr/>
        </p:nvSpPr>
        <p:spPr bwMode="auto">
          <a:xfrm>
            <a:off x="0" y="14287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СТРУКТУРА БЕЗВОЗМЕЗДНЫХ ПОСТУПЛЕНИЙ </a:t>
            </a:r>
            <a:br>
              <a:rPr lang="ru-RU" alt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В БЮДЖЕТ ЛЕЖНЕВСКОГО ГОРОДСКОГО ПОСЕЛЕНИЯ В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ГОДАХ</a:t>
            </a:r>
          </a:p>
        </p:txBody>
      </p:sp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3571868" y="4000504"/>
            <a:ext cx="2449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6300788" y="1125538"/>
            <a:ext cx="2519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2023год</a:t>
            </a:r>
            <a:endParaRPr lang="ru-RU" alt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1116013" y="1125538"/>
            <a:ext cx="1079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5606" name="Прямоугольник 4"/>
          <p:cNvSpPr>
            <a:spLocks noChangeArrowheads="1"/>
          </p:cNvSpPr>
          <p:nvPr/>
        </p:nvSpPr>
        <p:spPr bwMode="auto">
          <a:xfrm>
            <a:off x="8013700" y="5445125"/>
            <a:ext cx="11067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руб.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285720" y="157161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5214942" y="1928802"/>
          <a:ext cx="3571884" cy="208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/>
          <p:cNvGraphicFramePr/>
          <p:nvPr/>
        </p:nvGraphicFramePr>
        <p:xfrm>
          <a:off x="3000364" y="4486268"/>
          <a:ext cx="3643338" cy="2086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tula.ru/activity/economics/city-budget/2016/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692" y="-11930170"/>
            <a:ext cx="7786742" cy="4996567"/>
          </a:xfrm>
          <a:prstGeom prst="rect">
            <a:avLst/>
          </a:prstGeom>
          <a:noFill/>
        </p:spPr>
      </p:pic>
      <p:pic>
        <p:nvPicPr>
          <p:cNvPr id="51204" name="Picture 4" descr="http://900igr.net/up/datas/131371/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539750" y="-242887"/>
            <a:ext cx="8104216" cy="814368"/>
          </a:xfrm>
        </p:spPr>
        <p:txBody>
          <a:bodyPr/>
          <a:lstStyle/>
          <a:p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НА 2022 ГОД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52424" y="500062"/>
          <a:ext cx="8439151" cy="585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539750" y="-242887"/>
            <a:ext cx="8247092" cy="885806"/>
          </a:xfrm>
        </p:spPr>
        <p:txBody>
          <a:bodyPr/>
          <a:lstStyle/>
          <a:p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НА 2023 ГОД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09587" y="990600"/>
          <a:ext cx="8124825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747026" cy="671492"/>
          </a:xfrm>
        </p:spPr>
        <p:txBody>
          <a:bodyPr/>
          <a:lstStyle/>
          <a:p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НА 2024 ГОД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28625" y="876300"/>
          <a:ext cx="828675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14313" y="804863"/>
            <a:ext cx="8929687" cy="1052512"/>
          </a:xfrm>
        </p:spPr>
        <p:txBody>
          <a:bodyPr>
            <a:normAutofit fontScale="90000"/>
          </a:bodyPr>
          <a:lstStyle/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 городского поселения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2022 год и на плановый период 2023-2024 годов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Программный бюджет</a:t>
            </a:r>
            <a:endParaRPr lang="ru-RU" altLang="ru-RU" b="1" dirty="0" smtClean="0"/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-36513" y="2286000"/>
            <a:ext cx="91805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городского поселения на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годов сформирован в программной структуре расходов на основе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четырех муниципальных программ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городского поселения. Муниципальная программа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городского поселения – это комплекс мероприятий, увязанных по ресурсам, срокам и исполнителям, направленных на достижение целей социального и экономического развития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городского поселения в определенной сфере. Муниципальная программа имеет цель, мероприятия и показатели эффективности, направленные на достижение заданного результата.</a:t>
            </a:r>
          </a:p>
          <a:p>
            <a:pPr indent="449263"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При этом значение каждого показателя является индикатором по конкретному направлению деятельности и сигнализирует о плохом или хорошем результате, необходимости принятия новых решений.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285750" y="1428750"/>
            <a:ext cx="8501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Tx/>
              <a:buBlip>
                <a:blip r:embed="rId2"/>
              </a:buBlip>
            </a:pPr>
            <a:r>
              <a:rPr lang="ru-RU" altLang="ru-RU" sz="3600" dirty="0"/>
              <a:t>Развитие транспортной системы </a:t>
            </a:r>
            <a:r>
              <a:rPr lang="ru-RU" altLang="ru-RU" sz="3600" dirty="0" err="1"/>
              <a:t>Лежневского</a:t>
            </a:r>
            <a:r>
              <a:rPr lang="ru-RU" altLang="ru-RU" sz="3600" dirty="0"/>
              <a:t> городского поселения</a:t>
            </a:r>
          </a:p>
        </p:txBody>
      </p:sp>
      <p:pic>
        <p:nvPicPr>
          <p:cNvPr id="18436" name="Рисунок 7" descr="дорог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14620"/>
            <a:ext cx="3571900" cy="246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6" descr="https://i.mycdn.me/image?id=805815667808&amp;t=0&amp;plc=WEB&amp;tkn=*isr5yGH9qxLEC6X9kcNEk-VBm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357694"/>
            <a:ext cx="3571900" cy="230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57752" y="2643182"/>
            <a:ext cx="3152775" cy="1200150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/>
              <a:t>Цель программы</a:t>
            </a:r>
            <a:r>
              <a:rPr lang="ru-RU" dirty="0"/>
              <a:t>: развитие автомобильных дорог общего пользования местного значения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48" y="5357826"/>
            <a:ext cx="3511550" cy="120015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u="sng" dirty="0"/>
              <a:t>Всего расходов по программе </a:t>
            </a:r>
            <a:r>
              <a:rPr lang="ru-RU" dirty="0"/>
              <a:t>на: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2022 </a:t>
            </a:r>
            <a:r>
              <a:rPr lang="ru-RU" dirty="0"/>
              <a:t>год   </a:t>
            </a:r>
            <a:r>
              <a:rPr lang="ru-RU" dirty="0" smtClean="0"/>
              <a:t>16042,4тыс.руб</a:t>
            </a:r>
            <a:r>
              <a:rPr lang="ru-RU" dirty="0"/>
              <a:t>.;</a:t>
            </a:r>
          </a:p>
          <a:p>
            <a:pPr algn="ctr">
              <a:buFontTx/>
              <a:buChar char="-"/>
              <a:defRPr/>
            </a:pPr>
            <a:r>
              <a:rPr lang="ru-RU" dirty="0"/>
              <a:t> </a:t>
            </a:r>
            <a:r>
              <a:rPr lang="ru-RU" dirty="0" smtClean="0"/>
              <a:t>2023 </a:t>
            </a:r>
            <a:r>
              <a:rPr lang="ru-RU" dirty="0"/>
              <a:t>год </a:t>
            </a:r>
            <a:r>
              <a:rPr lang="ru-RU" dirty="0" smtClean="0"/>
              <a:t>10 000,0тыс. </a:t>
            </a:r>
            <a:r>
              <a:rPr lang="ru-RU" dirty="0"/>
              <a:t>руб.;</a:t>
            </a:r>
          </a:p>
          <a:p>
            <a:pPr algn="ctr">
              <a:buFontTx/>
              <a:buChar char="-"/>
              <a:defRPr/>
            </a:pPr>
            <a:r>
              <a:rPr lang="ru-RU" dirty="0"/>
              <a:t> </a:t>
            </a:r>
            <a:r>
              <a:rPr lang="ru-RU" dirty="0" smtClean="0"/>
              <a:t>2024 </a:t>
            </a:r>
            <a:r>
              <a:rPr lang="ru-RU" dirty="0"/>
              <a:t>год </a:t>
            </a:r>
            <a:r>
              <a:rPr lang="ru-RU" dirty="0" smtClean="0"/>
              <a:t>10 000,0 тыс. </a:t>
            </a:r>
            <a:r>
              <a:rPr lang="ru-RU" dirty="0"/>
              <a:t>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img.mycdn.me/getImage?url=http%3A%2F%2Fwyksa.ru%2Fnews%2Fdata%2Fupimages%2Fbez-nazvaniya-formir.jpg&amp;type=WIDE_FEED_PANORAMA&amp;signatureToken=JNVn4rPtjR1pyQdezDnLi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0357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14876" y="4714884"/>
            <a:ext cx="407196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b="1" u="sng" dirty="0"/>
              <a:t>Всего расходов по программе </a:t>
            </a:r>
            <a:r>
              <a:rPr lang="ru-RU" dirty="0"/>
              <a:t>на: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2022 </a:t>
            </a:r>
            <a:r>
              <a:rPr lang="ru-RU" dirty="0"/>
              <a:t>год </a:t>
            </a:r>
            <a:r>
              <a:rPr lang="ru-RU" dirty="0" smtClean="0"/>
              <a:t>5157,9 тыс.руб.;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2023 год 1000,0 тыс. руб.;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2024 год 1000,0 тыс.руб.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2500306"/>
            <a:ext cx="3786214" cy="2031325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wrap="square">
            <a:spAutoFit/>
          </a:bodyPr>
          <a:lstStyle/>
          <a:p>
            <a:r>
              <a:rPr lang="ru-RU" b="1" u="sng" dirty="0"/>
              <a:t>Цель </a:t>
            </a:r>
            <a:r>
              <a:rPr lang="ru-RU" b="1" u="sng" dirty="0" smtClean="0"/>
              <a:t>программы</a:t>
            </a:r>
            <a:r>
              <a:rPr lang="ru-RU" dirty="0" smtClean="0"/>
              <a:t> 1.Повышение уровня благоустройства дворовых территорий.</a:t>
            </a:r>
          </a:p>
          <a:p>
            <a:r>
              <a:rPr lang="ru-RU" dirty="0" smtClean="0"/>
              <a:t>2. Повышение уровня благоустройства общественных территорий.</a:t>
            </a: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428596" y="1000108"/>
            <a:ext cx="8501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Tx/>
              <a:buBlip>
                <a:blip r:embed="rId2"/>
              </a:buBlip>
            </a:pPr>
            <a:r>
              <a:rPr lang="ru-RU" altLang="ru-RU" sz="2800" b="1" dirty="0" smtClean="0"/>
              <a:t>Детские игровые площадки </a:t>
            </a:r>
            <a:endParaRPr lang="ru-RU" altLang="ru-RU" sz="2800" b="1" dirty="0"/>
          </a:p>
        </p:txBody>
      </p:sp>
      <p:pic>
        <p:nvPicPr>
          <p:cNvPr id="16" name="Picture 2" descr="https://lampagid.ru/wp-content/uploads/2017/05/image031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502474" y="-25932018"/>
            <a:ext cx="3722551" cy="3786214"/>
          </a:xfrm>
          <a:prstGeom prst="rect">
            <a:avLst/>
          </a:prstGeom>
          <a:noFill/>
        </p:spPr>
      </p:pic>
      <p:pic>
        <p:nvPicPr>
          <p:cNvPr id="8194" name="Picture 2" descr="https://www.huzhe.net/files/comments/380751/images/thumbs/380749_c9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428736"/>
            <a:ext cx="7215238" cy="541142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86380" y="4734342"/>
            <a:ext cx="3152775" cy="2123658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/>
              <a:t>Цель программы</a:t>
            </a:r>
            <a:r>
              <a:rPr lang="ru-RU" dirty="0"/>
              <a:t>: </a:t>
            </a:r>
            <a:endParaRPr lang="ru-RU" dirty="0" smtClean="0"/>
          </a:p>
          <a:p>
            <a:pPr>
              <a:buFontTx/>
              <a:buChar char="-"/>
              <a:defRPr/>
            </a:pPr>
            <a:r>
              <a:rPr lang="ru-RU" sz="1600" dirty="0" smtClean="0"/>
              <a:t>Улучшение уровня благоустроенности территории</a:t>
            </a:r>
          </a:p>
          <a:p>
            <a:pPr>
              <a:buFontTx/>
              <a:buChar char="-"/>
              <a:defRPr/>
            </a:pPr>
            <a:r>
              <a:rPr lang="ru-RU" sz="1600" dirty="0" smtClean="0"/>
              <a:t> обеспечение условий для отдыха и физического развития детей, профилактика детских заболеваний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28728" y="5657850"/>
            <a:ext cx="3511550" cy="120015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u="sng" dirty="0"/>
              <a:t>Всего расходов по программе </a:t>
            </a:r>
            <a:r>
              <a:rPr lang="ru-RU" dirty="0"/>
              <a:t>на: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2022 </a:t>
            </a:r>
            <a:r>
              <a:rPr lang="ru-RU" dirty="0"/>
              <a:t>год  </a:t>
            </a:r>
            <a:r>
              <a:rPr lang="ru-RU" dirty="0" smtClean="0"/>
              <a:t>500,0 тыс.руб</a:t>
            </a:r>
            <a:r>
              <a:rPr lang="ru-RU" dirty="0"/>
              <a:t>.;</a:t>
            </a:r>
          </a:p>
          <a:p>
            <a:pPr algn="ctr">
              <a:buFontTx/>
              <a:buChar char="-"/>
              <a:defRPr/>
            </a:pPr>
            <a:r>
              <a:rPr lang="ru-RU" dirty="0"/>
              <a:t> </a:t>
            </a:r>
            <a:r>
              <a:rPr lang="ru-RU" dirty="0" smtClean="0"/>
              <a:t>2023 </a:t>
            </a:r>
            <a:r>
              <a:rPr lang="ru-RU" dirty="0"/>
              <a:t>год </a:t>
            </a:r>
            <a:r>
              <a:rPr lang="ru-RU" dirty="0" smtClean="0"/>
              <a:t>500,0 тыс. </a:t>
            </a:r>
            <a:r>
              <a:rPr lang="ru-RU" dirty="0"/>
              <a:t>руб.;</a:t>
            </a:r>
          </a:p>
          <a:p>
            <a:pPr algn="ctr">
              <a:buFontTx/>
              <a:buChar char="-"/>
              <a:defRPr/>
            </a:pPr>
            <a:r>
              <a:rPr lang="ru-RU" dirty="0"/>
              <a:t> </a:t>
            </a:r>
            <a:r>
              <a:rPr lang="ru-RU" dirty="0" smtClean="0"/>
              <a:t>2024 </a:t>
            </a:r>
            <a:r>
              <a:rPr lang="ru-RU" dirty="0"/>
              <a:t>год </a:t>
            </a:r>
            <a:r>
              <a:rPr lang="ru-RU" dirty="0" smtClean="0"/>
              <a:t>500,0. </a:t>
            </a:r>
            <a:r>
              <a:rPr lang="ru-RU" dirty="0"/>
              <a:t>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428596" y="1000108"/>
            <a:ext cx="85010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Tx/>
              <a:buBlip>
                <a:blip r:embed="rId2"/>
              </a:buBlip>
            </a:pPr>
            <a:r>
              <a:rPr lang="ru-RU" altLang="ru-RU" sz="2800" b="1" dirty="0" smtClean="0"/>
              <a:t>Уличное освещение территории </a:t>
            </a:r>
            <a:r>
              <a:rPr lang="ru-RU" altLang="ru-RU" sz="2800" b="1" dirty="0" err="1" smtClean="0"/>
              <a:t>Лежневского</a:t>
            </a:r>
            <a:r>
              <a:rPr lang="ru-RU" altLang="ru-RU" sz="2800" b="1" dirty="0" smtClean="0"/>
              <a:t> городского поселения </a:t>
            </a:r>
            <a:endParaRPr lang="ru-RU" altLang="ru-RU" sz="2800" b="1" dirty="0"/>
          </a:p>
        </p:txBody>
      </p:sp>
      <p:pic>
        <p:nvPicPr>
          <p:cNvPr id="16" name="Picture 2" descr="https://lampagid.ru/wp-content/uploads/2017/05/image031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502474" y="-25932018"/>
            <a:ext cx="3722551" cy="37862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43570" y="2000240"/>
            <a:ext cx="3152775" cy="861774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/>
              <a:t>Цель программы</a:t>
            </a:r>
            <a:r>
              <a:rPr lang="ru-RU" dirty="0"/>
              <a:t>: </a:t>
            </a:r>
            <a:endParaRPr lang="ru-RU" dirty="0" smtClean="0"/>
          </a:p>
          <a:p>
            <a:pPr>
              <a:buFontTx/>
              <a:buChar char="-"/>
              <a:defRPr/>
            </a:pPr>
            <a:r>
              <a:rPr lang="ru-RU" sz="1600" dirty="0" smtClean="0"/>
              <a:t>Повышение уровня комфортного проживания граждан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2450" y="4429132"/>
            <a:ext cx="3511550" cy="1477328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u="sng" dirty="0"/>
              <a:t>Всего расходов по программе </a:t>
            </a:r>
            <a:r>
              <a:rPr lang="ru-RU" dirty="0"/>
              <a:t>на: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2022 </a:t>
            </a:r>
            <a:r>
              <a:rPr lang="ru-RU" dirty="0"/>
              <a:t>год  </a:t>
            </a:r>
            <a:r>
              <a:rPr lang="ru-RU" dirty="0" smtClean="0"/>
              <a:t>3 000,0тыс.руб.;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2023 год 3 000,0тыс.руб.;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2024 год  3 000,0 тыс.руб.;</a:t>
            </a:r>
          </a:p>
          <a:p>
            <a:pPr algn="ctr">
              <a:buFontTx/>
              <a:buChar char="-"/>
              <a:defRPr/>
            </a:pPr>
            <a:endParaRPr lang="ru-RU" dirty="0"/>
          </a:p>
        </p:txBody>
      </p:sp>
      <p:pic>
        <p:nvPicPr>
          <p:cNvPr id="1026" name="Picture 2" descr="https://edc-ekb.ru/wp-content/uploads/2019/04/dorogi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00240"/>
            <a:ext cx="5214974" cy="3698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323850" y="-26988"/>
            <a:ext cx="6119813" cy="50323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Уважаемые жители Лежневского городского поселения!</a:t>
            </a: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88"/>
            <a:ext cx="6696075" cy="5095875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ru-RU" sz="1800" dirty="0" smtClean="0">
                <a:solidFill>
                  <a:schemeClr val="tx1"/>
                </a:solidFill>
              </a:rPr>
              <a:t>Представляем Вашему вниманию информационный материал – «Бюджет для граждан» – аналитический документ, подготовленный в целях предоставления гражданам актуальной информации о бюджете </a:t>
            </a:r>
            <a:r>
              <a:rPr lang="ru-RU" sz="1800" dirty="0" err="1" smtClean="0">
                <a:solidFill>
                  <a:schemeClr val="tx1"/>
                </a:solidFill>
              </a:rPr>
              <a:t>Лежневского</a:t>
            </a:r>
            <a:r>
              <a:rPr lang="ru-RU" sz="1800" dirty="0" smtClean="0">
                <a:solidFill>
                  <a:schemeClr val="tx1"/>
                </a:solidFill>
              </a:rPr>
              <a:t> городского поселения на 2022 год и на плановый период 2023 и 2024 годов. «Бюджет для граждан» нацелен на получение обратной связи от граждан, которым интересны современные проблемы муниципальных финансов в </a:t>
            </a:r>
            <a:r>
              <a:rPr lang="ru-RU" sz="1800" dirty="0" err="1" smtClean="0">
                <a:solidFill>
                  <a:schemeClr val="tx1"/>
                </a:solidFill>
              </a:rPr>
              <a:t>Лежневском</a:t>
            </a:r>
            <a:r>
              <a:rPr lang="ru-RU" sz="1800" dirty="0" smtClean="0">
                <a:solidFill>
                  <a:schemeClr val="tx1"/>
                </a:solidFill>
              </a:rPr>
              <a:t> городском поселении. «Бюджет для граждан» разработан в формате, доступном для широкого круга пользователей, для ознакомления граждан с задачами и приоритетными направлениями бюджетной политики, основными условиями формирования бюджета, источниками доходов бюджетов, направлениями бюджетных расходов, планируемыми результатами использования бюджетных ассигнований, а также вовлечения граждан в обсуждение бюджетных решений. Представленная информация обеспечивает реализацию принципов прозрачности и открытости бюджетного процесса в </a:t>
            </a:r>
            <a:r>
              <a:rPr lang="ru-RU" sz="1800" dirty="0" err="1" smtClean="0">
                <a:solidFill>
                  <a:schemeClr val="tx1"/>
                </a:solidFill>
              </a:rPr>
              <a:t>Лежневском</a:t>
            </a:r>
            <a:r>
              <a:rPr lang="ru-RU" sz="1800" dirty="0" smtClean="0">
                <a:solidFill>
                  <a:schemeClr val="tx1"/>
                </a:solidFill>
              </a:rPr>
              <a:t> городском поселении.</a:t>
            </a:r>
          </a:p>
          <a:p>
            <a:pPr algn="just" eaLnBrk="1" hangingPunct="1"/>
            <a:endParaRPr lang="ru-RU" alt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179388" y="6154738"/>
            <a:ext cx="8569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altLang="ru-RU" sz="1600" b="1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муниципального района                                               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  А.Ю. Ильичев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250825" y="174625"/>
            <a:ext cx="9037638" cy="1135063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</a:t>
            </a:r>
            <a:b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err="1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Лежневского</a:t>
            </a:r>
            <a: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поселения по программным и </a:t>
            </a:r>
            <a:r>
              <a:rPr lang="ru-RU" sz="1800" b="1" dirty="0" err="1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непрограммным</a:t>
            </a:r>
            <a: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направлениям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2022– 2024 годах</a:t>
            </a:r>
            <a:r>
              <a:rPr lang="ru-RU" sz="1800" dirty="0" smtClean="0">
                <a:solidFill>
                  <a:srgbClr val="4E5B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4E5B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4E5B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rgbClr val="4E5B6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Прямоугольник 1"/>
          <p:cNvSpPr>
            <a:spLocks noChangeArrowheads="1"/>
          </p:cNvSpPr>
          <p:nvPr/>
        </p:nvSpPr>
        <p:spPr bwMode="auto">
          <a:xfrm>
            <a:off x="8081963" y="1003300"/>
            <a:ext cx="11676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altLang="ru-RU" b="1" dirty="0">
                <a:solidFill>
                  <a:srgbClr val="000000"/>
                </a:solidFill>
              </a:rPr>
              <a:t>.</a:t>
            </a:r>
            <a:r>
              <a:rPr lang="ru-RU" altLang="ru-RU" b="1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</a:p>
        </p:txBody>
      </p:sp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1714500" y="1143000"/>
            <a:ext cx="1511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9701" name="TextBox 1"/>
          <p:cNvSpPr txBox="1">
            <a:spLocks noChangeArrowheads="1"/>
          </p:cNvSpPr>
          <p:nvPr/>
        </p:nvSpPr>
        <p:spPr bwMode="auto">
          <a:xfrm>
            <a:off x="6786563" y="1214438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9704" name="TextBox 1"/>
          <p:cNvSpPr txBox="1">
            <a:spLocks noChangeArrowheads="1"/>
          </p:cNvSpPr>
          <p:nvPr/>
        </p:nvSpPr>
        <p:spPr bwMode="auto">
          <a:xfrm>
            <a:off x="1643042" y="5357826"/>
            <a:ext cx="1655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2024год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0" y="1571612"/>
          <a:ext cx="4962525" cy="305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5357818" y="1857364"/>
          <a:ext cx="421484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3714744" y="4572008"/>
          <a:ext cx="421484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73377" y="398040"/>
            <a:ext cx="5472608" cy="7490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680" y="378568"/>
            <a:ext cx="517056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rbel"/>
                <a:cs typeface="+mn-cs"/>
              </a:rPr>
              <a:t>Общественно-значимые инвестиционные  проекты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1500166" y="1142984"/>
            <a:ext cx="6572296" cy="285752"/>
          </a:xfrm>
          <a:prstGeom prst="homePlate">
            <a:avLst>
              <a:gd name="adj" fmla="val 32193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Устройство детских площадок</a:t>
            </a:r>
            <a:endParaRPr lang="ru-RU" sz="14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43240" y="1428736"/>
            <a:ext cx="3296408" cy="110280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b="1" dirty="0"/>
          </a:p>
          <a:p>
            <a:pPr>
              <a:defRPr/>
            </a:pPr>
            <a:r>
              <a:rPr lang="ru-RU" sz="1600" b="1" dirty="0"/>
              <a:t>План на </a:t>
            </a:r>
            <a:r>
              <a:rPr lang="ru-RU" sz="1600" b="1" dirty="0" smtClean="0"/>
              <a:t>2022год </a:t>
            </a:r>
            <a:r>
              <a:rPr lang="ru-RU" sz="1600" b="1" dirty="0"/>
              <a:t>– </a:t>
            </a:r>
            <a:r>
              <a:rPr lang="ru-RU" sz="1600" b="1" dirty="0" smtClean="0"/>
              <a:t>0,5млн</a:t>
            </a:r>
            <a:r>
              <a:rPr lang="ru-RU" sz="1600" b="1" dirty="0"/>
              <a:t>. руб.</a:t>
            </a:r>
          </a:p>
          <a:p>
            <a:pPr>
              <a:defRPr/>
            </a:pPr>
            <a:r>
              <a:rPr lang="ru-RU" sz="1600" b="1" dirty="0"/>
              <a:t>План за </a:t>
            </a:r>
            <a:r>
              <a:rPr lang="ru-RU" sz="1600" b="1" dirty="0" smtClean="0"/>
              <a:t>2023год </a:t>
            </a:r>
            <a:r>
              <a:rPr lang="ru-RU" sz="1600" b="1" dirty="0"/>
              <a:t>– </a:t>
            </a:r>
            <a:r>
              <a:rPr lang="ru-RU" sz="1600" b="1" dirty="0" smtClean="0"/>
              <a:t>0,5млн</a:t>
            </a:r>
            <a:r>
              <a:rPr lang="ru-RU" sz="1600" b="1" dirty="0"/>
              <a:t>. </a:t>
            </a:r>
            <a:r>
              <a:rPr lang="ru-RU" sz="1600" b="1" dirty="0" err="1"/>
              <a:t>руб</a:t>
            </a:r>
            <a:endParaRPr lang="ru-RU" sz="1600" b="1" dirty="0"/>
          </a:p>
          <a:p>
            <a:pPr>
              <a:defRPr/>
            </a:pPr>
            <a:r>
              <a:rPr lang="ru-RU" sz="1600" b="1" dirty="0"/>
              <a:t>План за </a:t>
            </a:r>
            <a:r>
              <a:rPr lang="ru-RU" sz="1600" b="1" dirty="0" smtClean="0"/>
              <a:t>2024год </a:t>
            </a:r>
            <a:r>
              <a:rPr lang="ru-RU" sz="1600" b="1" dirty="0"/>
              <a:t>– </a:t>
            </a:r>
            <a:r>
              <a:rPr lang="ru-RU" sz="1600" b="1" dirty="0" smtClean="0"/>
              <a:t>0,5млн</a:t>
            </a:r>
            <a:r>
              <a:rPr lang="ru-RU" sz="1600" b="1" dirty="0"/>
              <a:t>. руб.</a:t>
            </a:r>
          </a:p>
          <a:p>
            <a:pPr>
              <a:defRPr/>
            </a:pPr>
            <a:r>
              <a:rPr lang="ru-RU" sz="1600" b="1" dirty="0"/>
              <a:t>.</a:t>
            </a:r>
          </a:p>
          <a:p>
            <a:pPr>
              <a:defRPr/>
            </a:pPr>
            <a:endParaRPr lang="ru-RU" sz="1100" b="1" dirty="0"/>
          </a:p>
        </p:txBody>
      </p:sp>
      <p:sp>
        <p:nvSpPr>
          <p:cNvPr id="30730" name="AutoShape 2" descr="Картинки по запросу строительство автомобильной дороги жажлево ильинско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Пятиугольник 7"/>
          <p:cNvSpPr/>
          <p:nvPr/>
        </p:nvSpPr>
        <p:spPr>
          <a:xfrm>
            <a:off x="1285852" y="2571744"/>
            <a:ext cx="6643733" cy="357190"/>
          </a:xfrm>
          <a:prstGeom prst="homePlate">
            <a:avLst>
              <a:gd name="adj" fmla="val 32193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Благоустройство дворовых и общественных территорий</a:t>
            </a:r>
            <a:endParaRPr lang="ru-RU" sz="14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2928934"/>
            <a:ext cx="3296408" cy="110280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b="1" dirty="0"/>
          </a:p>
          <a:p>
            <a:pPr>
              <a:defRPr/>
            </a:pPr>
            <a:r>
              <a:rPr lang="ru-RU" sz="1600" b="1" dirty="0"/>
              <a:t>План на </a:t>
            </a:r>
            <a:r>
              <a:rPr lang="ru-RU" sz="1600" b="1" dirty="0" smtClean="0"/>
              <a:t>2022год </a:t>
            </a:r>
            <a:r>
              <a:rPr lang="ru-RU" sz="1600" b="1" dirty="0"/>
              <a:t>– </a:t>
            </a:r>
            <a:r>
              <a:rPr lang="ru-RU" sz="1600" b="1" dirty="0" smtClean="0"/>
              <a:t>5,2 млн</a:t>
            </a:r>
            <a:r>
              <a:rPr lang="ru-RU" sz="1600" b="1" dirty="0"/>
              <a:t>. руб.</a:t>
            </a:r>
          </a:p>
          <a:p>
            <a:pPr>
              <a:defRPr/>
            </a:pPr>
            <a:r>
              <a:rPr lang="ru-RU" sz="1600" b="1" dirty="0"/>
              <a:t>План за </a:t>
            </a:r>
            <a:r>
              <a:rPr lang="ru-RU" sz="1600" b="1" dirty="0" smtClean="0"/>
              <a:t>2023год </a:t>
            </a:r>
            <a:r>
              <a:rPr lang="ru-RU" sz="1600" b="1" dirty="0"/>
              <a:t>– </a:t>
            </a:r>
            <a:r>
              <a:rPr lang="ru-RU" sz="1600" b="1" dirty="0" smtClean="0"/>
              <a:t>1,0млн</a:t>
            </a:r>
            <a:r>
              <a:rPr lang="ru-RU" sz="1600" b="1" dirty="0"/>
              <a:t>. </a:t>
            </a:r>
            <a:r>
              <a:rPr lang="ru-RU" sz="1600" b="1" dirty="0" err="1"/>
              <a:t>руб</a:t>
            </a:r>
            <a:endParaRPr lang="ru-RU" sz="1600" b="1" dirty="0"/>
          </a:p>
          <a:p>
            <a:pPr>
              <a:defRPr/>
            </a:pPr>
            <a:r>
              <a:rPr lang="ru-RU" sz="1600" b="1" dirty="0"/>
              <a:t>План за </a:t>
            </a:r>
            <a:r>
              <a:rPr lang="ru-RU" sz="1600" b="1" dirty="0" smtClean="0"/>
              <a:t>2024год </a:t>
            </a:r>
            <a:r>
              <a:rPr lang="ru-RU" sz="1600" b="1" dirty="0"/>
              <a:t>– </a:t>
            </a:r>
            <a:r>
              <a:rPr lang="ru-RU" sz="1600" b="1" dirty="0" smtClean="0"/>
              <a:t>1,0млн</a:t>
            </a:r>
            <a:r>
              <a:rPr lang="ru-RU" sz="1600" b="1" dirty="0"/>
              <a:t>. руб.</a:t>
            </a:r>
          </a:p>
          <a:p>
            <a:pPr>
              <a:defRPr/>
            </a:pPr>
            <a:r>
              <a:rPr lang="ru-RU" sz="1600" b="1" dirty="0"/>
              <a:t>.</a:t>
            </a:r>
          </a:p>
          <a:p>
            <a:pPr>
              <a:defRPr/>
            </a:pPr>
            <a:endParaRPr lang="ru-RU" sz="1100" b="1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1714480" y="4000504"/>
            <a:ext cx="6643733" cy="357190"/>
          </a:xfrm>
          <a:prstGeom prst="homePlate">
            <a:avLst>
              <a:gd name="adj" fmla="val 32193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Реконструкция уличного освещения</a:t>
            </a:r>
            <a:endParaRPr lang="ru-RU" sz="14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6116" y="4357694"/>
            <a:ext cx="3296408" cy="110280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b="1" dirty="0"/>
          </a:p>
          <a:p>
            <a:pPr>
              <a:defRPr/>
            </a:pPr>
            <a:r>
              <a:rPr lang="ru-RU" sz="1600" b="1" dirty="0"/>
              <a:t>План на </a:t>
            </a:r>
            <a:r>
              <a:rPr lang="ru-RU" sz="1600" b="1" dirty="0" smtClean="0"/>
              <a:t>2022год </a:t>
            </a:r>
            <a:r>
              <a:rPr lang="ru-RU" sz="1600" b="1" dirty="0"/>
              <a:t>– </a:t>
            </a:r>
            <a:r>
              <a:rPr lang="ru-RU" sz="1600" b="1" dirty="0" smtClean="0"/>
              <a:t>3,0млн</a:t>
            </a:r>
            <a:r>
              <a:rPr lang="ru-RU" sz="1600" b="1" dirty="0"/>
              <a:t>. руб</a:t>
            </a:r>
            <a:r>
              <a:rPr lang="ru-RU" sz="1600" b="1" dirty="0" smtClean="0"/>
              <a:t>.</a:t>
            </a:r>
          </a:p>
          <a:p>
            <a:pPr>
              <a:defRPr/>
            </a:pPr>
            <a:r>
              <a:rPr lang="ru-RU" sz="1600" b="1" dirty="0" smtClean="0"/>
              <a:t>План на 2023год – 3,0млн. руб.</a:t>
            </a:r>
          </a:p>
          <a:p>
            <a:pPr>
              <a:defRPr/>
            </a:pPr>
            <a:r>
              <a:rPr lang="ru-RU" sz="1600" b="1" dirty="0" smtClean="0"/>
              <a:t>План </a:t>
            </a:r>
            <a:r>
              <a:rPr lang="ru-RU" sz="1600" b="1" smtClean="0"/>
              <a:t>на 2024год </a:t>
            </a:r>
            <a:r>
              <a:rPr lang="ru-RU" sz="1600" b="1" dirty="0" smtClean="0"/>
              <a:t>– 3,0млн. руб.</a:t>
            </a:r>
          </a:p>
          <a:p>
            <a:pPr>
              <a:defRPr/>
            </a:pPr>
            <a:endParaRPr lang="ru-RU" sz="1600" b="1" dirty="0"/>
          </a:p>
          <a:p>
            <a:pPr>
              <a:defRPr/>
            </a:pPr>
            <a:r>
              <a:rPr lang="ru-RU" sz="1600" b="1" dirty="0" smtClean="0"/>
              <a:t>.</a:t>
            </a:r>
            <a:endParaRPr lang="ru-RU" sz="1600" b="1" dirty="0"/>
          </a:p>
          <a:p>
            <a:pPr>
              <a:defRPr/>
            </a:pPr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ЛЕЖНЕВСОГО ГОРОДСКОГО ПОСЕЛЕНИЯ</a:t>
            </a: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2571750" y="1143000"/>
            <a:ext cx="43576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Предельный объем </a:t>
            </a:r>
            <a:r>
              <a:rPr lang="ru-RU" sz="2000" b="1" dirty="0"/>
              <a:t>муниципального долга </a:t>
            </a:r>
            <a:r>
              <a:rPr lang="ru-RU" sz="2000" b="1" dirty="0" smtClean="0"/>
              <a:t>:</a:t>
            </a:r>
            <a:endParaRPr lang="ru-RU" sz="2000" b="1" dirty="0"/>
          </a:p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   на 2022 год </a:t>
            </a:r>
            <a:r>
              <a:rPr lang="ru-RU" sz="2000" b="1" dirty="0"/>
              <a:t>– </a:t>
            </a:r>
            <a:r>
              <a:rPr lang="ru-RU" sz="2000" b="1" dirty="0" smtClean="0"/>
              <a:t>0,0тыс.руб.;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на 20223год –0,0тыс.руб</a:t>
            </a:r>
            <a:r>
              <a:rPr lang="ru-RU" sz="2000" b="1" dirty="0"/>
              <a:t>.;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     на 2024 год </a:t>
            </a:r>
            <a:r>
              <a:rPr lang="ru-RU" sz="2000" b="1" dirty="0">
                <a:solidFill>
                  <a:srgbClr val="000000"/>
                </a:solidFill>
              </a:rPr>
              <a:t>–</a:t>
            </a:r>
            <a:r>
              <a:rPr lang="ru-RU" sz="2000" b="1" dirty="0"/>
              <a:t> </a:t>
            </a:r>
            <a:r>
              <a:rPr lang="ru-RU" sz="2000" b="1" dirty="0" smtClean="0"/>
              <a:t>0,0 тыс.руб.</a:t>
            </a:r>
            <a:endParaRPr lang="ru-RU" altLang="ru-RU" sz="2000" dirty="0"/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2643188" y="3214688"/>
            <a:ext cx="435768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000" b="1" dirty="0"/>
              <a:t>Прогноз объема муниципального долга :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/>
              <a:t>на </a:t>
            </a:r>
            <a:r>
              <a:rPr lang="ru-RU" sz="2000" b="1" dirty="0" smtClean="0"/>
              <a:t>01.01.2023 </a:t>
            </a:r>
            <a:r>
              <a:rPr lang="ru-RU" sz="2000" b="1" dirty="0"/>
              <a:t>– 0,0 руб.;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/>
              <a:t>на </a:t>
            </a:r>
            <a:r>
              <a:rPr lang="ru-RU" sz="2000" b="1" dirty="0" smtClean="0"/>
              <a:t>01.01.2024 </a:t>
            </a:r>
            <a:r>
              <a:rPr lang="ru-RU" sz="2000" b="1" dirty="0"/>
              <a:t>–0,0 руб</a:t>
            </a:r>
            <a:r>
              <a:rPr lang="ru-RU" sz="2000" b="1" dirty="0" smtClean="0"/>
              <a:t>.;</a:t>
            </a:r>
          </a:p>
          <a:p>
            <a:pPr algn="ctr"/>
            <a:r>
              <a:rPr lang="ru-RU" sz="2000" b="1" dirty="0" smtClean="0"/>
              <a:t>на 01.01.2025 –0,0 руб.;</a:t>
            </a:r>
          </a:p>
          <a:p>
            <a:pPr algn="ctr">
              <a:buFont typeface="Wingdings 2" pitchFamily="18" charset="2"/>
              <a:buNone/>
            </a:pPr>
            <a:endParaRPr lang="ru-RU" sz="2000" b="1" dirty="0" smtClean="0"/>
          </a:p>
          <a:p>
            <a:pPr algn="ctr">
              <a:buFont typeface="Wingdings 2" pitchFamily="18" charset="2"/>
              <a:buNone/>
            </a:pP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граждан в бюджетном процессе</a:t>
            </a:r>
          </a:p>
        </p:txBody>
      </p:sp>
      <p:pic>
        <p:nvPicPr>
          <p:cNvPr id="33795" name="Содержимое 5" descr="1389202444-5-steps-conquering-public-spearking-anxiety-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71813" y="1071563"/>
            <a:ext cx="2857500" cy="1500187"/>
          </a:xfrm>
        </p:spPr>
      </p:pic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428625" y="2286000"/>
            <a:ext cx="83581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eaLnBrk="0" hangingPunct="0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Обсуждение гражданами проекта бюджета Лежневского городского прселения     (проекта об исполнении бюджета Лежневского городского прселения )  возможно  посредством участия граждан в публичных слушаниях. Публичные слушания в Лежневском городского прселения проводятся дважды в год: 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 проекту бюджета Лежневского городского прселения ;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 годовому отчету об исполнении  бюджета Лежневского городского прселения .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граждане Российской Федерации, проживающие на территории Лежневского муниципального района вправе принять участие в публичных слушаниях.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о дате, месте и времени проведения публичных слушаний размещается Администрацией Лежневского муниципального района в районной газете </a:t>
            </a:r>
            <a:r>
              <a:rPr lang="ru-RU" sz="1600">
                <a:solidFill>
                  <a:srgbClr val="002060"/>
                </a:solidFill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Сельские вести</a:t>
            </a:r>
            <a:r>
              <a:rPr lang="ru-RU" sz="1600">
                <a:solidFill>
                  <a:srgbClr val="002060"/>
                </a:solidFill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 сети Интернет на официальном сайте  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http://lezhnevo.ru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не позднее чем за семь дней до даты их проведения.</a:t>
            </a:r>
          </a:p>
          <a:p>
            <a:pPr indent="449263" eaLnBrk="0" hangingPunct="0"/>
            <a:endParaRPr lang="ru-RU" sz="1400">
              <a:latin typeface="Times New Roman" pitchFamily="18" charset="0"/>
            </a:endParaRPr>
          </a:p>
          <a:p>
            <a:pPr indent="449263" eaLnBrk="0" hangingPunct="0"/>
            <a:endParaRPr lang="ru-RU" sz="1400">
              <a:latin typeface="Times New Roman" pitchFamily="18" charset="0"/>
            </a:endParaRPr>
          </a:p>
          <a:p>
            <a:pPr indent="449263" eaLnBrk="0" hangingPunct="0"/>
            <a:endParaRPr lang="ru-RU" sz="1400">
              <a:latin typeface="Times New Roman" pitchFamily="18" charset="0"/>
            </a:endParaRPr>
          </a:p>
          <a:p>
            <a:pPr indent="449263" eaLnBrk="0" hangingPunct="0"/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3"/>
          <p:cNvSpPr>
            <a:spLocks noGrp="1"/>
          </p:cNvSpPr>
          <p:nvPr>
            <p:ph type="title"/>
          </p:nvPr>
        </p:nvSpPr>
        <p:spPr>
          <a:xfrm>
            <a:off x="2428860" y="785794"/>
            <a:ext cx="4214842" cy="785818"/>
          </a:xfrm>
        </p:spPr>
        <p:txBody>
          <a:bodyPr/>
          <a:lstStyle/>
          <a:p>
            <a:pPr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14438"/>
            <a:ext cx="8472488" cy="5072062"/>
          </a:xfrm>
        </p:spPr>
        <p:txBody>
          <a:bodyPr/>
          <a:lstStyle/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		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Материалы подготовлены Финансовым   отделом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Организация личного приема граждан (физических лиц), в том числе представителей организаций (юридических лиц), общественных объединений, государственных органов, органов местного самоуправления в Финансовом отделе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осуществляется Заместителем Главы – Начальником финансового отдела Лебедевой Еленой Александровной.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Организация личного приема граждан  </a:t>
            </a: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Заместителем Главы администрации - Начальником   финансового   отдела  Лебедевой  Еленой  Александровной:   пятница  с 10</a:t>
            </a:r>
            <a:r>
              <a:rPr lang="ru-RU" sz="1600" kern="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до 12</a:t>
            </a:r>
            <a:r>
              <a:rPr lang="ru-RU" sz="1600" kern="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, </a:t>
            </a:r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адресу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Ивановская область, пос. Лежнево, ул. Октябрьская, д. 32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Личный прием граждан осуществляется по предварительной записи  лично, либо по телефону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8(49357) 2-14-33, а</a:t>
            </a:r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дрес электронной почты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lejnevo_rfo@mail.ru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Также на официальном сайте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работает интернет-приемная.	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Информация о возможностях взаимодействия и графике приема граждан депутатами Совета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представлена  на сайте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 в разделе «Совет депутатов».</a:t>
            </a:r>
          </a:p>
          <a:p>
            <a:pPr algn="just">
              <a:buFont typeface="Arial" charset="0"/>
              <a:buNone/>
              <a:defRPr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ru-RU" sz="16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ru-RU" sz="14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6" descr="http://gazetaingush.ru/sites/default/files/news/20170403-v-ufssp-rossii-po-respublike-ingushetiya-12-aprelya-proydet-den-edinogo-priema-grazhdan/ispolkom6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285750"/>
            <a:ext cx="2000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8" descr="http://gazeta-leninsk.ru/wp-content/uploads/2016/10/4385ec4c20078b402c9e5cc52f832d39-768x3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42875"/>
            <a:ext cx="21431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44" y="357166"/>
            <a:ext cx="87868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Бюджет </a:t>
            </a:r>
            <a:r>
              <a:rPr lang="ru-RU" sz="1400" dirty="0" smtClean="0"/>
              <a:t>- в переводе со </a:t>
            </a:r>
            <a:r>
              <a:rPr lang="ru-RU" sz="1400" dirty="0" err="1" smtClean="0"/>
              <a:t>старонормандского</a:t>
            </a:r>
            <a:r>
              <a:rPr lang="ru-RU" sz="1400" dirty="0" smtClean="0"/>
              <a:t> </a:t>
            </a:r>
            <a:r>
              <a:rPr lang="ru-RU" sz="1400" dirty="0" err="1" smtClean="0"/>
              <a:t>bougette</a:t>
            </a:r>
            <a:r>
              <a:rPr lang="ru-RU" sz="1400" dirty="0" smtClean="0"/>
              <a:t> – это сумка,</a:t>
            </a:r>
          </a:p>
          <a:p>
            <a:r>
              <a:rPr lang="ru-RU" sz="1400" dirty="0" smtClean="0"/>
              <a:t>кошелёк, мешок с деньгами.</a:t>
            </a:r>
          </a:p>
          <a:p>
            <a:endParaRPr lang="ru-RU" sz="1400" dirty="0" smtClean="0"/>
          </a:p>
          <a:p>
            <a:r>
              <a:rPr lang="ru-RU" sz="1400" b="1" dirty="0" smtClean="0"/>
              <a:t>Бюджет</a:t>
            </a:r>
            <a:r>
              <a:rPr lang="ru-RU" sz="1400" dirty="0" smtClean="0"/>
              <a:t> – это схема расходов и доходов определенного лица, бизнеса,</a:t>
            </a:r>
          </a:p>
          <a:p>
            <a:r>
              <a:rPr lang="ru-RU" sz="1400" dirty="0" smtClean="0"/>
              <a:t>семьи или государства, которая утверждается строго на определенный</a:t>
            </a:r>
          </a:p>
          <a:p>
            <a:r>
              <a:rPr lang="ru-RU" sz="1400" dirty="0" smtClean="0"/>
              <a:t>период времени.</a:t>
            </a:r>
          </a:p>
        </p:txBody>
      </p:sp>
      <p:pic>
        <p:nvPicPr>
          <p:cNvPr id="1028" name="Picture 4" descr="https://www.volynnews.com/files/news/2014/11-11/135763/6545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0"/>
            <a:ext cx="1857388" cy="18573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42844" y="2000241"/>
            <a:ext cx="314327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Государственный бюджет </a:t>
            </a:r>
            <a:r>
              <a:rPr lang="ru-RU" sz="1400" dirty="0" smtClean="0"/>
              <a:t>– это</a:t>
            </a:r>
          </a:p>
          <a:p>
            <a:r>
              <a:rPr lang="ru-RU" sz="1400" dirty="0" smtClean="0"/>
              <a:t>важнейший документ, который состоит</a:t>
            </a:r>
          </a:p>
          <a:p>
            <a:r>
              <a:rPr lang="ru-RU" sz="1400" dirty="0" smtClean="0"/>
              <a:t>из целого ряда финансовых смет</a:t>
            </a:r>
          </a:p>
          <a:p>
            <a:r>
              <a:rPr lang="ru-RU" sz="1400" dirty="0" smtClean="0"/>
              <a:t>различных ведомств, служб и</a:t>
            </a:r>
          </a:p>
          <a:p>
            <a:r>
              <a:rPr lang="ru-RU" sz="1400" dirty="0" smtClean="0"/>
              <a:t>государственных программ. Именно в</a:t>
            </a:r>
          </a:p>
          <a:p>
            <a:r>
              <a:rPr lang="ru-RU" sz="1400" dirty="0" smtClean="0"/>
              <a:t>нем определяются те потребности,</a:t>
            </a:r>
          </a:p>
          <a:p>
            <a:r>
              <a:rPr lang="ru-RU" sz="1400" dirty="0" smtClean="0"/>
              <a:t>которые подлежат удовлетворению за</a:t>
            </a:r>
          </a:p>
          <a:p>
            <a:r>
              <a:rPr lang="ru-RU" sz="1400" dirty="0" smtClean="0"/>
              <a:t>счет денежных средств государственной</a:t>
            </a:r>
          </a:p>
          <a:p>
            <a:r>
              <a:rPr lang="ru-RU" sz="1400" dirty="0" smtClean="0"/>
              <a:t>казны. Также в бюджете указываются</a:t>
            </a:r>
          </a:p>
          <a:p>
            <a:r>
              <a:rPr lang="ru-RU" sz="1400" dirty="0" smtClean="0"/>
              <a:t>основные источники и ожидаемые</a:t>
            </a:r>
          </a:p>
          <a:p>
            <a:r>
              <a:rPr lang="ru-RU" sz="1400" dirty="0" smtClean="0"/>
              <a:t>поступления в казну государства.</a:t>
            </a:r>
            <a:endParaRPr lang="ru-RU" sz="1400" dirty="0"/>
          </a:p>
        </p:txBody>
      </p:sp>
      <p:pic>
        <p:nvPicPr>
          <p:cNvPr id="1030" name="Picture 6" descr="http://vdvsp.ru/pic/news/14488908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857364"/>
            <a:ext cx="2952770" cy="221457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215074" y="2000240"/>
            <a:ext cx="26431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Бюджет муниципального</a:t>
            </a:r>
          </a:p>
          <a:p>
            <a:r>
              <a:rPr lang="ru-RU" sz="1400" b="1" dirty="0" smtClean="0"/>
              <a:t>образования </a:t>
            </a:r>
            <a:r>
              <a:rPr lang="ru-RU" sz="1400" dirty="0" smtClean="0"/>
              <a:t>– это форма</a:t>
            </a:r>
          </a:p>
          <a:p>
            <a:r>
              <a:rPr lang="ru-RU" sz="1400" dirty="0" smtClean="0"/>
              <a:t>образования и расходования</a:t>
            </a:r>
          </a:p>
          <a:p>
            <a:r>
              <a:rPr lang="ru-RU" sz="1400" dirty="0" smtClean="0"/>
              <a:t>денежных средств,</a:t>
            </a:r>
          </a:p>
          <a:p>
            <a:r>
              <a:rPr lang="ru-RU" sz="1400" dirty="0" smtClean="0"/>
              <a:t>предназначенных для</a:t>
            </a:r>
          </a:p>
          <a:p>
            <a:r>
              <a:rPr lang="ru-RU" sz="1400" dirty="0" smtClean="0"/>
              <a:t>обеспечения задач и функций,</a:t>
            </a:r>
          </a:p>
          <a:p>
            <a:r>
              <a:rPr lang="ru-RU" sz="1400" dirty="0" smtClean="0"/>
              <a:t>отнесенных к предметам</a:t>
            </a:r>
          </a:p>
          <a:p>
            <a:r>
              <a:rPr lang="ru-RU" sz="1400" dirty="0" smtClean="0"/>
              <a:t>ведения местного</a:t>
            </a:r>
          </a:p>
          <a:p>
            <a:r>
              <a:rPr lang="ru-RU" sz="1400" dirty="0" smtClean="0"/>
              <a:t>самоуправления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5214950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Граждане – и как налогоплательщики, и как потребители общественных услуг – должны</a:t>
            </a:r>
          </a:p>
          <a:p>
            <a:r>
              <a:rPr lang="ru-RU" sz="1400" dirty="0" smtClean="0"/>
              <a:t>быть уверены в том, что передаваемые ими в распоряжение государства средства</a:t>
            </a:r>
          </a:p>
          <a:p>
            <a:r>
              <a:rPr lang="ru-RU" sz="1400" dirty="0" smtClean="0"/>
              <a:t>используются прозрачно и эффективно, приносят конкретные результаты как для</a:t>
            </a:r>
          </a:p>
          <a:p>
            <a:r>
              <a:rPr lang="ru-RU" sz="1400" dirty="0" smtClean="0"/>
              <a:t>общества в целом, так и для каждой семьи, для каждого человека</a:t>
            </a:r>
            <a:endParaRPr lang="ru-RU" sz="1400" dirty="0"/>
          </a:p>
        </p:txBody>
      </p:sp>
      <p:pic>
        <p:nvPicPr>
          <p:cNvPr id="1034" name="Picture 10" descr="http://www.vimarko.com.ua/sites/default/files/pictures/news/man-with-symbol-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4857760"/>
            <a:ext cx="1214446" cy="157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6645614" y="1160746"/>
            <a:ext cx="2332816" cy="36292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 - участник публичных слушаний</a:t>
            </a:r>
          </a:p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исполнению бюджета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165569" y="2392083"/>
            <a:ext cx="2462417" cy="369401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 – участник публичных слушаний </a:t>
            </a:r>
          </a:p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проекту бюджета</a:t>
            </a:r>
          </a:p>
        </p:txBody>
      </p:sp>
      <p:pic>
        <p:nvPicPr>
          <p:cNvPr id="4" name="Picture 4" descr="\\Xeon\adm\Пугина\Бюджет для граждан 2017\картинки\r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4793" y="1160746"/>
            <a:ext cx="1749612" cy="129614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5" name="Picture 4" descr="\\Xeon\adm\Пугина\Бюджет для граждан 2017\картинки\Картинки_регистрация_(регистрация)_в_Москв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9993" y="5308410"/>
            <a:ext cx="1987194" cy="136095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6" name="Picture 3" descr="\\Xeon\adm\Пугина\Бюджет для граждан 2017\картинки\человечек в картинках_ 23 тыс изображений найдено в Яндекс.Картинках_files\7a6f3f6213d3dbf5c227694fe33ff36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6390" y="3040156"/>
            <a:ext cx="2851220" cy="1620181"/>
          </a:xfrm>
          <a:prstGeom prst="roundRect">
            <a:avLst/>
          </a:prstGeom>
          <a:noFill/>
          <a:effectLst>
            <a:outerShdw blurRad="457200" dir="9240000" sx="110000" sy="110000" algn="ctr" rotWithShape="0">
              <a:srgbClr val="000000">
                <a:alpha val="1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Овальная выноска 6"/>
          <p:cNvSpPr/>
          <p:nvPr/>
        </p:nvSpPr>
        <p:spPr bwMode="auto">
          <a:xfrm>
            <a:off x="489571" y="966324"/>
            <a:ext cx="2721619" cy="1296145"/>
          </a:xfrm>
          <a:prstGeom prst="wedgeEllipseCallout">
            <a:avLst>
              <a:gd name="adj1" fmla="val 65069"/>
              <a:gd name="adj2" fmla="val -15380"/>
            </a:avLst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266700" dist="304800" dir="12600000" sx="94000" sy="94000" rotWithShape="0">
              <a:srgbClr val="000000">
                <a:alpha val="31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600" dirty="0" smtClean="0">
              <a:solidFill>
                <a:schemeClr val="bg1"/>
              </a:solidFill>
              <a:latin typeface="Arial" charset="0"/>
              <a:cs typeface="Lucida Sans Unicode" charset="0"/>
            </a:endParaRPr>
          </a:p>
        </p:txBody>
      </p:sp>
      <p:sp>
        <p:nvSpPr>
          <p:cNvPr id="8" name="Овальная выноска 7"/>
          <p:cNvSpPr/>
          <p:nvPr/>
        </p:nvSpPr>
        <p:spPr bwMode="auto">
          <a:xfrm>
            <a:off x="6192011" y="4919566"/>
            <a:ext cx="2786420" cy="1490567"/>
          </a:xfrm>
          <a:prstGeom prst="wedgeEllipseCallout">
            <a:avLst>
              <a:gd name="adj1" fmla="val -68798"/>
              <a:gd name="adj2" fmla="val -1177"/>
            </a:avLst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241300" dist="177800" dir="19140000" rotWithShape="0">
              <a:srgbClr val="000000">
                <a:alpha val="29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600" dirty="0" smtClean="0">
              <a:solidFill>
                <a:schemeClr val="bg1"/>
              </a:solidFill>
              <a:latin typeface="Arial" charset="0"/>
              <a:cs typeface="Lucida Sans Unicode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972" y="1225553"/>
            <a:ext cx="2268016" cy="637754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Гражданин налогоплательщик</a:t>
            </a:r>
            <a:endParaRPr lang="ru-RU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6811" y="5308410"/>
            <a:ext cx="2656819" cy="94553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Гражданин получатель социальных гарантий и услуг</a:t>
            </a:r>
            <a:endParaRPr lang="ru-RU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 bwMode="auto">
          <a:xfrm>
            <a:off x="3729594" y="2521698"/>
            <a:ext cx="1684812" cy="453651"/>
          </a:xfrm>
          <a:prstGeom prst="downArrow">
            <a:avLst>
              <a:gd name="adj1" fmla="val 50000"/>
              <a:gd name="adj2" fmla="val 53556"/>
            </a:avLst>
          </a:prstGeom>
          <a:solidFill>
            <a:srgbClr val="E9EBEB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5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налоги</a:t>
            </a:r>
          </a:p>
        </p:txBody>
      </p:sp>
      <p:sp>
        <p:nvSpPr>
          <p:cNvPr id="14" name="Стрелка вниз 13"/>
          <p:cNvSpPr/>
          <p:nvPr/>
        </p:nvSpPr>
        <p:spPr bwMode="auto">
          <a:xfrm>
            <a:off x="3729594" y="4789952"/>
            <a:ext cx="1749612" cy="453651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услуги</a:t>
            </a:r>
          </a:p>
        </p:txBody>
      </p:sp>
      <p:sp>
        <p:nvSpPr>
          <p:cNvPr id="15" name="Стрелка влево 14"/>
          <p:cNvSpPr/>
          <p:nvPr/>
        </p:nvSpPr>
        <p:spPr bwMode="auto">
          <a:xfrm>
            <a:off x="6127210" y="3234578"/>
            <a:ext cx="388803" cy="842494"/>
          </a:xfrm>
          <a:prstGeom prst="lef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600" dirty="0" smtClean="0">
              <a:solidFill>
                <a:schemeClr val="bg1"/>
              </a:solidFill>
              <a:latin typeface="Arial" charset="0"/>
              <a:cs typeface="Lucida Sans Unicode" charset="0"/>
            </a:endParaRPr>
          </a:p>
        </p:txBody>
      </p:sp>
      <p:sp>
        <p:nvSpPr>
          <p:cNvPr id="16" name="Стрелка вправо 15"/>
          <p:cNvSpPr/>
          <p:nvPr/>
        </p:nvSpPr>
        <p:spPr bwMode="auto">
          <a:xfrm>
            <a:off x="2692786" y="3364192"/>
            <a:ext cx="388803" cy="777687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600" dirty="0" smtClean="0">
              <a:solidFill>
                <a:schemeClr val="bg1"/>
              </a:solidFill>
              <a:latin typeface="Arial" charset="0"/>
              <a:cs typeface="Lucida Sans Unicode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24771" y="188637"/>
            <a:ext cx="8193600" cy="974957"/>
          </a:xfrm>
          <a:prstGeom prst="rect">
            <a:avLst/>
          </a:prstGeom>
        </p:spPr>
        <p:txBody>
          <a:bodyPr lIns="82945" tIns="41473" rIns="82945" bIns="41473"/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2900" b="1" kern="0" dirty="0" smtClean="0">
                <a:solidFill>
                  <a:srgbClr val="66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Гражданин и его участие в бюджетном процессе</a:t>
            </a:r>
            <a:endParaRPr lang="ru-RU" sz="2900" b="1" kern="0" dirty="0">
              <a:solidFill>
                <a:srgbClr val="66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88796" y="3364193"/>
            <a:ext cx="954841" cy="28381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ru-RU" sz="13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13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38ae78e99406565baff4a1035e1a5d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4771" y="4336301"/>
            <a:ext cx="1944015" cy="1287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38ae78e99406565baff4a1035e1a5d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04815" y="3169771"/>
            <a:ext cx="1944015" cy="1296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8265625" y="6539748"/>
            <a:ext cx="284530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ru-RU" dirty="0" smtClean="0">
                <a:solidFill>
                  <a:srgbClr val="4B4105"/>
                </a:solidFill>
              </a:rPr>
              <a:t>9</a:t>
            </a:r>
            <a:endParaRPr lang="ru-RU" dirty="0">
              <a:solidFill>
                <a:srgbClr val="4B4105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0063" y="-214313"/>
            <a:ext cx="8001027" cy="785793"/>
          </a:xfrm>
        </p:spPr>
        <p:txBody>
          <a:bodyPr/>
          <a:lstStyle/>
          <a:p>
            <a:r>
              <a:rPr lang="ru-RU" sz="2800" dirty="0" smtClean="0"/>
              <a:t>БЮДЖЕТ И БЮДЖЕТНЫЙ ПРОЦЕСС </a:t>
            </a: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TextBox 6"/>
          <p:cNvSpPr txBox="1">
            <a:spLocks noChangeArrowheads="1"/>
          </p:cNvSpPr>
          <p:nvPr/>
        </p:nvSpPr>
        <p:spPr bwMode="auto">
          <a:xfrm>
            <a:off x="468313" y="4724400"/>
            <a:ext cx="7991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/>
          </a:p>
        </p:txBody>
      </p:sp>
      <p:sp>
        <p:nvSpPr>
          <p:cNvPr id="11" name="Овал 10"/>
          <p:cNvSpPr/>
          <p:nvPr/>
        </p:nvSpPr>
        <p:spPr>
          <a:xfrm>
            <a:off x="214313" y="500063"/>
            <a:ext cx="2643187" cy="2143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ДОХОДЫ БЮДЖЕТА поступающие в бюджет денежные средства </a:t>
            </a:r>
          </a:p>
        </p:txBody>
      </p:sp>
      <p:sp>
        <p:nvSpPr>
          <p:cNvPr id="13" name="Овал 12"/>
          <p:cNvSpPr/>
          <p:nvPr/>
        </p:nvSpPr>
        <p:spPr>
          <a:xfrm>
            <a:off x="214313" y="2428875"/>
            <a:ext cx="2643187" cy="21431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РАСХОДЫ БЮДЖЕТА выплачиваемые из бюджета денежные средства</a:t>
            </a:r>
          </a:p>
        </p:txBody>
      </p:sp>
      <p:sp>
        <p:nvSpPr>
          <p:cNvPr id="15" name="Овал 14"/>
          <p:cNvSpPr/>
          <p:nvPr/>
        </p:nvSpPr>
        <p:spPr>
          <a:xfrm>
            <a:off x="3429000" y="857250"/>
            <a:ext cx="3357563" cy="335756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БЮДЖЕТ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2500313" y="2286000"/>
            <a:ext cx="857250" cy="642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0" name="Прямоугольник 16"/>
          <p:cNvSpPr>
            <a:spLocks noChangeArrowheads="1"/>
          </p:cNvSpPr>
          <p:nvPr/>
        </p:nvSpPr>
        <p:spPr bwMode="auto">
          <a:xfrm>
            <a:off x="6715125" y="785813"/>
            <a:ext cx="2428875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Если расходы бюджета превышают доходы, то бюджет формируется с дефицитом. Превышение доходов над расходами образует профицит бюджета. Сбалансированность бюджета по доходам и расходам – основополагающее требование, предъявляемое к органам, составляющим  и утверждающим бюджет. </a:t>
            </a:r>
          </a:p>
        </p:txBody>
      </p:sp>
      <p:sp>
        <p:nvSpPr>
          <p:cNvPr id="8201" name="Прямоугольник 17"/>
          <p:cNvSpPr>
            <a:spLocks noChangeArrowheads="1"/>
          </p:cNvSpPr>
          <p:nvPr/>
        </p:nvSpPr>
        <p:spPr bwMode="auto">
          <a:xfrm>
            <a:off x="0" y="4549775"/>
            <a:ext cx="6858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Бюджетный процесс</a:t>
            </a:r>
            <a:r>
              <a:rPr lang="ru-RU"/>
              <a:t>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КАКИЕ ЭТАПЫ ПРОХОДИТ ПРОЕКТ </a:t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БЮДЖЕТА?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496944" cy="5141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863600" y="2046288"/>
            <a:ext cx="5762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1235075" y="3573463"/>
            <a:ext cx="647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982663" y="5102225"/>
            <a:ext cx="576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1643063" y="1714500"/>
            <a:ext cx="72151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dirty="0"/>
              <a:t>СОСТАВЛЕНИЕ ПРОЕКТА БЮДЖЕТА Работа по составлению проекта бюджета </a:t>
            </a:r>
            <a:r>
              <a:rPr lang="ru-RU" altLang="ru-RU" sz="1200" dirty="0" err="1"/>
              <a:t>Лежневского</a:t>
            </a:r>
            <a:r>
              <a:rPr lang="ru-RU" altLang="ru-RU" sz="1200" dirty="0"/>
              <a:t> городского поселения начинается за 9 месяцев до начала очередного финансового года. Постановлением Главы Администрации </a:t>
            </a:r>
            <a:r>
              <a:rPr lang="ru-RU" altLang="ru-RU" sz="1200" dirty="0" err="1"/>
              <a:t>Лежневского</a:t>
            </a:r>
            <a:r>
              <a:rPr lang="ru-RU" altLang="ru-RU" sz="1200" dirty="0"/>
              <a:t> </a:t>
            </a:r>
            <a:r>
              <a:rPr lang="ru-RU" altLang="ru-RU" sz="1200" dirty="0" smtClean="0"/>
              <a:t>муниципального района </a:t>
            </a:r>
            <a:r>
              <a:rPr lang="ru-RU" altLang="ru-RU" sz="1200" dirty="0"/>
              <a:t>от </a:t>
            </a:r>
            <a:r>
              <a:rPr lang="ru-RU" altLang="ru-RU" sz="1200" dirty="0" smtClean="0"/>
              <a:t>26.12.2019г</a:t>
            </a:r>
            <a:r>
              <a:rPr lang="ru-RU" altLang="ru-RU" sz="1200" dirty="0"/>
              <a:t>. № </a:t>
            </a:r>
            <a:r>
              <a:rPr lang="ru-RU" altLang="ru-RU" sz="1200" dirty="0" smtClean="0"/>
              <a:t>638 </a:t>
            </a:r>
            <a:r>
              <a:rPr lang="ru-RU" altLang="ru-RU" sz="1200" dirty="0"/>
              <a:t>утвержден Порядок составления проекта бюджета на очередной финансовый год, в котором определены ответственные исполнители, порядок и сроки работы над документами и материалами, необходимыми для составления проекта бюджета. Непосредственное составление бюджета осуществляет Финансовый отдел администрации </a:t>
            </a:r>
            <a:r>
              <a:rPr lang="ru-RU" altLang="ru-RU" sz="1200" dirty="0" err="1"/>
              <a:t>Лежневского</a:t>
            </a:r>
            <a:r>
              <a:rPr lang="ru-RU" altLang="ru-RU" sz="1200" dirty="0"/>
              <a:t> муниципального района </a:t>
            </a:r>
          </a:p>
        </p:txBody>
      </p:sp>
      <p:sp>
        <p:nvSpPr>
          <p:cNvPr id="9224" name="TextBox 9"/>
          <p:cNvSpPr txBox="1">
            <a:spLocks noChangeArrowheads="1"/>
          </p:cNvSpPr>
          <p:nvPr/>
        </p:nvSpPr>
        <p:spPr bwMode="auto">
          <a:xfrm>
            <a:off x="2195513" y="3284538"/>
            <a:ext cx="67691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РАССМОТРЕНИЕ ПРОЕКТА БЮДЖЕТА Проект бюджета Лежневского городского поселения до конца текущего года рассматривается и одобряется Главой  Лежневского муниципального района для внесения его в Совет Лежневского городского поселения не позднее 15 ноября текущего финансового года. Далее по проекту бюджета проводятся публичные слушания. Проект бюджета размещается на официальном сайте Администрации Лежневского муниципального района в сети «Интернет». Совет Лежневского городского поселения рассматривает проект о </a:t>
            </a:r>
          </a:p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бюджете в двух чтениях</a:t>
            </a:r>
          </a:p>
        </p:txBody>
      </p:sp>
      <p:sp>
        <p:nvSpPr>
          <p:cNvPr id="9225" name="TextBox 10"/>
          <p:cNvSpPr txBox="1">
            <a:spLocks noChangeArrowheads="1"/>
          </p:cNvSpPr>
          <p:nvPr/>
        </p:nvSpPr>
        <p:spPr bwMode="auto">
          <a:xfrm>
            <a:off x="1835150" y="4941888"/>
            <a:ext cx="7058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УТВЕРЖДЕНИЕ ПРОЕКТА БЮДЖЕТА Проект бюджета Лежневского городского поселения утверждается Советом Лежневского городского поселения в форме Решения Совета Лежневского городского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НА ЧЕМ ОСНОВЫВАЕТСЯ СОСТАВЛЕНИЕ </a:t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ПРОЕКТА БЮДЖЕТА? </a:t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700213"/>
            <a:ext cx="4722812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2484438" y="3367088"/>
            <a:ext cx="16573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C00000"/>
                </a:solidFill>
              </a:rPr>
              <a:t>Проект бюджета</a:t>
            </a:r>
          </a:p>
        </p:txBody>
      </p:sp>
      <p:pic>
        <p:nvPicPr>
          <p:cNvPr id="10245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68413"/>
            <a:ext cx="28114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1298575"/>
            <a:ext cx="280987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913" y="4840288"/>
            <a:ext cx="280987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840288"/>
            <a:ext cx="280987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Box 9"/>
          <p:cNvSpPr txBox="1">
            <a:spLocks noChangeArrowheads="1"/>
          </p:cNvSpPr>
          <p:nvPr/>
        </p:nvSpPr>
        <p:spPr bwMode="auto">
          <a:xfrm>
            <a:off x="395288" y="1773238"/>
            <a:ext cx="25209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Бюджетное послание Президента Российской Федерации</a:t>
            </a:r>
          </a:p>
        </p:txBody>
      </p:sp>
      <p:sp>
        <p:nvSpPr>
          <p:cNvPr id="10250" name="TextBox 10"/>
          <p:cNvSpPr txBox="1">
            <a:spLocks noChangeArrowheads="1"/>
          </p:cNvSpPr>
          <p:nvPr/>
        </p:nvSpPr>
        <p:spPr bwMode="auto">
          <a:xfrm>
            <a:off x="5508625" y="1544638"/>
            <a:ext cx="25193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Прогноз социально-экономического развития Лежневского городского поселения</a:t>
            </a:r>
          </a:p>
        </p:txBody>
      </p:sp>
      <p:sp>
        <p:nvSpPr>
          <p:cNvPr id="10251" name="TextBox 11"/>
          <p:cNvSpPr txBox="1">
            <a:spLocks noChangeArrowheads="1"/>
          </p:cNvSpPr>
          <p:nvPr/>
        </p:nvSpPr>
        <p:spPr bwMode="auto">
          <a:xfrm>
            <a:off x="323850" y="5157788"/>
            <a:ext cx="26654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Основные направления бюджетной и налоговой политики Лежневского городского поселения</a:t>
            </a:r>
          </a:p>
        </p:txBody>
      </p:sp>
      <p:sp>
        <p:nvSpPr>
          <p:cNvPr id="10252" name="TextBox 12"/>
          <p:cNvSpPr txBox="1">
            <a:spLocks noChangeArrowheads="1"/>
          </p:cNvSpPr>
          <p:nvPr/>
        </p:nvSpPr>
        <p:spPr bwMode="auto">
          <a:xfrm>
            <a:off x="5416550" y="5295900"/>
            <a:ext cx="28082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/>
              <a:t>Муниципальные программы </a:t>
            </a:r>
            <a:r>
              <a:rPr lang="ru-RU" altLang="ru-RU" b="1" dirty="0" err="1"/>
              <a:t>Лежневского</a:t>
            </a:r>
            <a:r>
              <a:rPr lang="ru-RU" altLang="ru-RU" b="1" dirty="0"/>
              <a:t> городского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://900igr.net/up/datas/192720/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5154</TotalTime>
  <Words>2291</Words>
  <Application>Microsoft Office PowerPoint</Application>
  <PresentationFormat>Экран (4:3)</PresentationFormat>
  <Paragraphs>411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Поток</vt:lpstr>
      <vt:lpstr>Слайд 1</vt:lpstr>
      <vt:lpstr>Лежневское городское поселение</vt:lpstr>
      <vt:lpstr>Уважаемые жители Лежневского городского поселения!</vt:lpstr>
      <vt:lpstr>Слайд 4</vt:lpstr>
      <vt:lpstr>Слайд 5</vt:lpstr>
      <vt:lpstr>БЮДЖЕТ И БЮДЖЕТНЫЙ ПРОЦЕСС </vt:lpstr>
      <vt:lpstr>КАКИЕ ЭТАПЫ ПРОХОДИТ ПРОЕКТ  БЮДЖЕТА? </vt:lpstr>
      <vt:lpstr>НА ЧЕМ ОСНОВЫВАЕТСЯ СОСТАВЛЕНИЕ  ПРОЕКТА БЮДЖЕТА?  </vt:lpstr>
      <vt:lpstr>Слайд 9</vt:lpstr>
      <vt:lpstr>Основные направления бюджетной и налоговой политики Лежневского городского поселения на 2022 и на плановый период 2023-2024 годов</vt:lpstr>
      <vt:lpstr>Прогноз социально-экономического развития Лежневского городского поселения  на 2022 год и на плановый период 2023 и 2024 годов</vt:lpstr>
      <vt:lpstr>ОСНОВНЫЕ ХАРАКТЕРИСТИКИ БЮДЖЕТА  ЛЕЖНЕВСКОГО ГОРОДСКОГО ПОСЕЛЕНИЯ  НА  2022год</vt:lpstr>
      <vt:lpstr>ОСНОВНЫЕ ХАРАКТЕРИСТИКИ БЮДЖЕТА  ЛЕЖНЕВСКОГО ГОРОДСКОГО ПОСЕЛЕНИЯ  НА 2023 год</vt:lpstr>
      <vt:lpstr>ОСНОВНЫЕ ХАРАКТЕРИСТИКИ БЮДЖЕТА  ЛЕЖНЕВСКОГО ГОРОДСКОГО ПОСЕЛЕНИЯ  НА 2024 год</vt:lpstr>
      <vt:lpstr>       СТРУКТУРА ДОХОДОВ БЮДЖЕТА ЛЕЖНЕВСКОГО ГОРОДСКОГО ПОСЕЛЕНИЯ НА 2022 год и на плановый период 2023 и 2024 годов.</vt:lpstr>
      <vt:lpstr>Структура налоговых доходов бюджета Лежневского городского поселения</vt:lpstr>
      <vt:lpstr>Налоговые льготы на территории лежневского городского поселения</vt:lpstr>
      <vt:lpstr>Структура неналоговых доходов бюджета Лежневского городского поселения в 2022 году и плановом периоде 2023 и 2024 гг.</vt:lpstr>
      <vt:lpstr>Слайд 19</vt:lpstr>
      <vt:lpstr>Слайд 20</vt:lpstr>
      <vt:lpstr>Слайд 21</vt:lpstr>
      <vt:lpstr>СТРУКТУРА РАСХОДОВ БЮДЖЕТА  ЛЕЖНЕВСКОГО ГОРОДСКОГО ПОСЕЛЕНИЯ НА 2022 ГОД</vt:lpstr>
      <vt:lpstr>СТРУКТУРА РАСХОДОВ БЮДЖЕТА  ЛЕЖНЕВСКОГО ГОРОДСКОГО ПОСЕЛЕНИЯ НА 2023 ГОД</vt:lpstr>
      <vt:lpstr>СТРУКТУРА РАСХОДОВ БЮДЖЕТА  ЛЕЖНЕВСКОГО ГОРОДСКОГО ПОСЕЛЕНИЯ НА 2024 ГОД</vt:lpstr>
      <vt:lpstr>Бюджет Лежневского  городского поселения на 2022 год и на плановый период 2023-2024 годов  Программный бюджет</vt:lpstr>
      <vt:lpstr>Муниципальная программа Лежневского городского поселения</vt:lpstr>
      <vt:lpstr>Слайд 27</vt:lpstr>
      <vt:lpstr>Муниципальная программа Лежневского городского поселения</vt:lpstr>
      <vt:lpstr>Муниципальная программа Лежневского городского поселения</vt:lpstr>
      <vt:lpstr>Слайд 30</vt:lpstr>
      <vt:lpstr>Слайд 31</vt:lpstr>
      <vt:lpstr>МУНИЦИПАЛЬНЫЙ ДОЛГ ЛЕЖНЕВСОГО ГОРОДСКОГО ПОСЕЛЕНИЯ</vt:lpstr>
      <vt:lpstr>Участие граждан в бюджетном процессе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Уважаемые жители Южского муниципального района!</dc:title>
  <dc:creator>User</dc:creator>
  <cp:lastModifiedBy>Admin</cp:lastModifiedBy>
  <cp:revision>456</cp:revision>
  <dcterms:created xsi:type="dcterms:W3CDTF">2014-01-11T19:46:57Z</dcterms:created>
  <dcterms:modified xsi:type="dcterms:W3CDTF">2022-10-30T18:46:30Z</dcterms:modified>
</cp:coreProperties>
</file>