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98" r:id="rId2"/>
    <p:sldId id="258" r:id="rId3"/>
    <p:sldId id="256" r:id="rId4"/>
    <p:sldId id="304" r:id="rId5"/>
    <p:sldId id="310" r:id="rId6"/>
    <p:sldId id="259" r:id="rId7"/>
    <p:sldId id="261" r:id="rId8"/>
    <p:sldId id="262" r:id="rId9"/>
    <p:sldId id="305" r:id="rId10"/>
    <p:sldId id="263" r:id="rId11"/>
    <p:sldId id="285" r:id="rId12"/>
    <p:sldId id="282" r:id="rId13"/>
    <p:sldId id="284" r:id="rId14"/>
    <p:sldId id="283" r:id="rId15"/>
    <p:sldId id="266" r:id="rId16"/>
    <p:sldId id="286" r:id="rId17"/>
    <p:sldId id="287" r:id="rId18"/>
    <p:sldId id="288" r:id="rId19"/>
    <p:sldId id="306" r:id="rId20"/>
    <p:sldId id="289" r:id="rId21"/>
    <p:sldId id="307" r:id="rId22"/>
    <p:sldId id="269" r:id="rId23"/>
    <p:sldId id="297" r:id="rId24"/>
    <p:sldId id="296" r:id="rId25"/>
    <p:sldId id="270" r:id="rId26"/>
    <p:sldId id="300" r:id="rId27"/>
    <p:sldId id="301" r:id="rId28"/>
    <p:sldId id="302" r:id="rId29"/>
    <p:sldId id="308" r:id="rId30"/>
    <p:sldId id="311" r:id="rId31"/>
    <p:sldId id="290" r:id="rId32"/>
    <p:sldId id="291" r:id="rId33"/>
    <p:sldId id="292" r:id="rId34"/>
    <p:sldId id="294" r:id="rId35"/>
    <p:sldId id="29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41,4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12517,5</a:t>
                    </a:r>
                    <a:r>
                      <a:rPr lang="ru-RU" smtClean="0"/>
                      <a:t>(43,0%)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15426,3</a:t>
                    </a:r>
                    <a:r>
                      <a:rPr lang="ru-RU" smtClean="0"/>
                      <a:t>(53,0%)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1157,7</a:t>
                    </a:r>
                    <a:r>
                      <a:rPr lang="ru-RU" smtClean="0"/>
                      <a:t>(4%)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Лист4!$A$1:$A$4</c:f>
              <c:strCache>
                <c:ptCount val="4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  <c:pt idx="3">
                  <c:v>межбюджетнве трансферты</c:v>
                </c:pt>
              </c:strCache>
            </c:strRef>
          </c:cat>
          <c:val>
            <c:numRef>
              <c:f>Лист4!$B$1:$B$4</c:f>
              <c:numCache>
                <c:formatCode>General</c:formatCode>
                <c:ptCount val="4"/>
                <c:pt idx="0">
                  <c:v>12517.5</c:v>
                </c:pt>
                <c:pt idx="1">
                  <c:v>15426.3</c:v>
                </c:pt>
                <c:pt idx="2">
                  <c:v>0</c:v>
                </c:pt>
                <c:pt idx="3">
                  <c:v>1157.7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10316,9</a:t>
                    </a:r>
                    <a:r>
                      <a:rPr lang="ru-RU" dirty="0" smtClean="0"/>
                      <a:t>(52%)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9676</a:t>
                    </a:r>
                    <a:r>
                      <a:rPr lang="ru-RU" smtClean="0"/>
                      <a:t>(48%)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Лист4!$C$1:$C$3</c:f>
              <c:numCache>
                <c:formatCode>General</c:formatCode>
                <c:ptCount val="3"/>
                <c:pt idx="0">
                  <c:v>10316.9</c:v>
                </c:pt>
                <c:pt idx="1">
                  <c:v>9676</c:v>
                </c:pt>
                <c:pt idx="2">
                  <c:v>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4344995866342463E-2"/>
          <c:y val="0.12047066580445558"/>
          <c:w val="0.78529573711542999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10314,6</a:t>
                    </a:r>
                    <a:r>
                      <a:rPr lang="ru-RU" smtClean="0"/>
                      <a:t>(51%)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9676,1</a:t>
                    </a:r>
                    <a:r>
                      <a:rPr lang="ru-RU" smtClean="0"/>
                      <a:t>(49%)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10314.6</c:v>
                </c:pt>
                <c:pt idx="1">
                  <c:v>9676.1</c:v>
                </c:pt>
                <c:pt idx="2">
                  <c:v>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373,9</a:t>
                    </a:r>
                    <a:r>
                      <a:rPr lang="ru-RU"/>
                      <a:t>(0,5%)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255,6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698</a:t>
                    </a:r>
                    <a:r>
                      <a:rPr lang="ru-RU"/>
                      <a:t>(0,9%)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1485,6</a:t>
                    </a:r>
                    <a:r>
                      <a:rPr lang="ru-RU"/>
                      <a:t>(2,0%)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452</a:t>
                    </a:r>
                    <a:r>
                      <a:rPr lang="ru-RU"/>
                      <a:t>(0,6%)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50(0,1%)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24193,2</a:t>
                    </a:r>
                    <a:r>
                      <a:rPr lang="ru-RU"/>
                      <a:t>(32,4%)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675</a:t>
                    </a:r>
                    <a:r>
                      <a:rPr lang="ru-RU"/>
                      <a:t>(0,9%)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1554,2</a:t>
                    </a:r>
                    <a:r>
                      <a:rPr lang="ru-RU"/>
                      <a:t>(2,1%)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26735,8</a:t>
                    </a:r>
                    <a:r>
                      <a:rPr lang="ru-RU"/>
                      <a:t>(35,8%)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17706,3</a:t>
                    </a:r>
                    <a:r>
                      <a:rPr lang="ru-RU"/>
                      <a:t>(23,7%)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ru-RU"/>
                      <a:t>204,5(0,3%)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Лист5!$B$1:$B$14</c:f>
              <c:numCache>
                <c:formatCode>General</c:formatCode>
                <c:ptCount val="14"/>
                <c:pt idx="0">
                  <c:v>373.9</c:v>
                </c:pt>
                <c:pt idx="1">
                  <c:v>255.6</c:v>
                </c:pt>
                <c:pt idx="2">
                  <c:v>698</c:v>
                </c:pt>
                <c:pt idx="3">
                  <c:v>1485.6</c:v>
                </c:pt>
                <c:pt idx="4">
                  <c:v>452</c:v>
                </c:pt>
                <c:pt idx="5">
                  <c:v>50</c:v>
                </c:pt>
                <c:pt idx="6">
                  <c:v>24193.200000000001</c:v>
                </c:pt>
                <c:pt idx="7">
                  <c:v>115</c:v>
                </c:pt>
                <c:pt idx="8">
                  <c:v>675</c:v>
                </c:pt>
                <c:pt idx="9">
                  <c:v>1554.2</c:v>
                </c:pt>
                <c:pt idx="10">
                  <c:v>26735.8</c:v>
                </c:pt>
                <c:pt idx="11">
                  <c:v>90</c:v>
                </c:pt>
                <c:pt idx="12">
                  <c:v>17706.3</c:v>
                </c:pt>
                <c:pt idx="13">
                  <c:v>204.5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19510061242371"/>
          <c:y val="5.8184455533952559E-2"/>
          <c:w val="0.32547156605424338"/>
          <c:h val="0.9418155444660474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205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249,5</a:t>
                    </a:r>
                    <a:r>
                      <a:rPr lang="ru-RU"/>
                      <a:t>((0,5%)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(1,8%)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371,1</a:t>
                    </a:r>
                    <a:r>
                      <a:rPr lang="ru-RU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21845,7</a:t>
                    </a:r>
                    <a:r>
                      <a:rPr lang="ru-RU"/>
                      <a:t>(39,9%)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625</a:t>
                    </a:r>
                    <a:r>
                      <a:rPr lang="ru-RU"/>
                      <a:t>(1,1%)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1062,3</a:t>
                    </a:r>
                    <a:r>
                      <a:rPr lang="ru-RU"/>
                      <a:t>(1,9%)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17022,9</a:t>
                    </a:r>
                    <a:r>
                      <a:rPr lang="ru-RU"/>
                      <a:t>(31,1%)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11929,3</a:t>
                    </a:r>
                    <a:r>
                      <a:rPr lang="ru-RU"/>
                      <a:t>(21,8%)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Лист5!$C$1:$C$14</c:f>
              <c:numCache>
                <c:formatCode>General</c:formatCode>
                <c:ptCount val="14"/>
                <c:pt idx="0">
                  <c:v>205</c:v>
                </c:pt>
                <c:pt idx="1">
                  <c:v>249.5</c:v>
                </c:pt>
                <c:pt idx="2">
                  <c:v>1000</c:v>
                </c:pt>
                <c:pt idx="3">
                  <c:v>371.1</c:v>
                </c:pt>
                <c:pt idx="4">
                  <c:v>150</c:v>
                </c:pt>
                <c:pt idx="5">
                  <c:v>70</c:v>
                </c:pt>
                <c:pt idx="6">
                  <c:v>21845.7</c:v>
                </c:pt>
                <c:pt idx="7">
                  <c:v>25</c:v>
                </c:pt>
                <c:pt idx="8">
                  <c:v>625</c:v>
                </c:pt>
                <c:pt idx="9">
                  <c:v>1062.3</c:v>
                </c:pt>
                <c:pt idx="10">
                  <c:v>17022.900000000001</c:v>
                </c:pt>
                <c:pt idx="11">
                  <c:v>90</c:v>
                </c:pt>
                <c:pt idx="12">
                  <c:v>11929.3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268136482939644"/>
          <c:y val="3.1740244162974537E-2"/>
          <c:w val="0.3218800386793757"/>
          <c:h val="0.9682597558370255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205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249,5(0,5%)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(1,9%)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371,1</a:t>
                    </a:r>
                    <a:r>
                      <a:rPr lang="ru-RU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19745,7</a:t>
                    </a:r>
                    <a:r>
                      <a:rPr lang="ru-RU"/>
                      <a:t>(36,6%)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625</a:t>
                    </a:r>
                    <a:r>
                      <a:rPr lang="ru-RU"/>
                      <a:t>(1,2%)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826,2</a:t>
                    </a:r>
                    <a:r>
                      <a:rPr lang="ru-RU"/>
                      <a:t>(1,5%)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18290,2</a:t>
                    </a:r>
                    <a:r>
                      <a:rPr lang="ru-RU"/>
                      <a:t>(33,9%)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12129,3</a:t>
                    </a:r>
                    <a:r>
                      <a:rPr lang="ru-RU"/>
                      <a:t>(22,5%)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(0,2)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Наиональная безопастность и правоохранительгая деятельность</c:v>
                </c:pt>
                <c:pt idx="5">
                  <c:v>Водное хозяйство</c:v>
                </c:pt>
                <c:pt idx="6">
                  <c:v>Дорожное  хозяйство (дорожные фонды)</c:v>
                </c:pt>
                <c:pt idx="7">
                  <c:v>Другие общегосударственные вопросы в национальной экономике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Лист5!$D$1:$D$14</c:f>
              <c:numCache>
                <c:formatCode>General</c:formatCode>
                <c:ptCount val="14"/>
                <c:pt idx="0">
                  <c:v>205</c:v>
                </c:pt>
                <c:pt idx="1">
                  <c:v>249.5</c:v>
                </c:pt>
                <c:pt idx="2">
                  <c:v>1000</c:v>
                </c:pt>
                <c:pt idx="3">
                  <c:v>371.1</c:v>
                </c:pt>
                <c:pt idx="4">
                  <c:v>150</c:v>
                </c:pt>
                <c:pt idx="5">
                  <c:v>70</c:v>
                </c:pt>
                <c:pt idx="6">
                  <c:v>19745.7</c:v>
                </c:pt>
                <c:pt idx="7">
                  <c:v>25</c:v>
                </c:pt>
                <c:pt idx="8">
                  <c:v>625</c:v>
                </c:pt>
                <c:pt idx="9">
                  <c:v>826.2</c:v>
                </c:pt>
                <c:pt idx="10">
                  <c:v>18290.2</c:v>
                </c:pt>
                <c:pt idx="11">
                  <c:v>90</c:v>
                </c:pt>
                <c:pt idx="12">
                  <c:v>12129.3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255568951365805"/>
          <c:y val="2.1862994376496348E-2"/>
          <c:w val="0.34897873117630673"/>
          <c:h val="0.9422913772000381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888888888888976E-2"/>
          <c:y val="0.12268518518518526"/>
          <c:w val="0.46388888888888957"/>
          <c:h val="0.77314814814814892"/>
        </c:manualLayout>
      </c:layout>
      <c:doughnutChart>
        <c:varyColors val="1"/>
        <c:ser>
          <c:idx val="0"/>
          <c:order val="0"/>
          <c:explosion val="41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4400(5,9%)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24193,2(32,4%)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3.3333333333333284E-2"/>
                  <c:y val="9.2592592592592778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5649,4(7,6%)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3.8888888888888841E-2"/>
                  <c:y val="-3.240740740740744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400(0,5%)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2.7777777777777891E-2"/>
                  <c:y val="3.703703703703705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1029,3(1,4%)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8917,2(52,2%)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Лист9!$A$1:$A$6</c:f>
              <c:strCache>
                <c:ptCount val="6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Развитие культуры и искусства</c:v>
                </c:pt>
                <c:pt idx="5">
                  <c:v>Непрограмныемероприятия</c:v>
                </c:pt>
              </c:strCache>
            </c:strRef>
          </c:cat>
          <c:val>
            <c:numRef>
              <c:f>Лист9!$B$1:$B$6</c:f>
              <c:numCache>
                <c:formatCode>General</c:formatCode>
                <c:ptCount val="6"/>
                <c:pt idx="0">
                  <c:v>4400</c:v>
                </c:pt>
                <c:pt idx="1">
                  <c:v>24193.200000000001</c:v>
                </c:pt>
                <c:pt idx="2">
                  <c:v>5649.4</c:v>
                </c:pt>
                <c:pt idx="3">
                  <c:v>400</c:v>
                </c:pt>
                <c:pt idx="4">
                  <c:v>1029.3</c:v>
                </c:pt>
                <c:pt idx="5">
                  <c:v>38917.200000000004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166666666666672"/>
          <c:y val="3.0104257801108196E-2"/>
          <c:w val="0.34166666666666701"/>
          <c:h val="0.969895742198893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650,0(4,9%)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21845,7(32,4%)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5000000000000001E-2"/>
                  <c:y val="-3.24074074074074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(1,8%)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8.3333333333333343E-2"/>
                  <c:y val="-2.77777777777778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(1,1%)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9.7222222222222224E-2"/>
                </c:manualLayout>
              </c:layout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27628,8(50,5%)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Лист9!$C$1:$C$6</c:f>
              <c:numCache>
                <c:formatCode>General</c:formatCode>
                <c:ptCount val="6"/>
                <c:pt idx="0">
                  <c:v>3650</c:v>
                </c:pt>
                <c:pt idx="1">
                  <c:v>21845.7</c:v>
                </c:pt>
                <c:pt idx="2">
                  <c:v>1000</c:v>
                </c:pt>
                <c:pt idx="3">
                  <c:v>600</c:v>
                </c:pt>
                <c:pt idx="4">
                  <c:v>29.3</c:v>
                </c:pt>
                <c:pt idx="5">
                  <c:v>27628.799999999996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3000</a:t>
                    </a:r>
                    <a:r>
                      <a:rPr lang="ru-RU"/>
                      <a:t>(4,0%)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19745,7(36,6%)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2.7777777777777848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 (1,9%)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6</a:t>
                    </a:r>
                    <a:r>
                      <a:rPr lang="en-US"/>
                      <a:t>00</a:t>
                    </a:r>
                    <a:r>
                      <a:rPr lang="ru-RU"/>
                      <a:t>(1,1%)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9510(54,8%)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Лист9!$D$1:$D$6</c:f>
              <c:numCache>
                <c:formatCode>General</c:formatCode>
                <c:ptCount val="6"/>
                <c:pt idx="0">
                  <c:v>3000</c:v>
                </c:pt>
                <c:pt idx="1">
                  <c:v>19745.7</c:v>
                </c:pt>
                <c:pt idx="2">
                  <c:v>1000</c:v>
                </c:pt>
                <c:pt idx="3">
                  <c:v>600</c:v>
                </c:pt>
                <c:pt idx="4">
                  <c:v>29.3</c:v>
                </c:pt>
                <c:pt idx="5">
                  <c:v>29509.999999999996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21,1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77.118627683176427</c:v>
                </c:pt>
                <c:pt idx="1">
                  <c:v>1.1358638123456273</c:v>
                </c:pt>
                <c:pt idx="2">
                  <c:v>21.745508504478131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19,78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77.681732677701305</c:v>
                </c:pt>
                <c:pt idx="1">
                  <c:v>1.1079104808331486</c:v>
                </c:pt>
                <c:pt idx="2">
                  <c:v>21.210356841465011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30 000,0 (86,2%)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1747,0 (5,0%)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520(1,5%)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226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1250(3,6%)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1697E-2"/>
                  <c:y val="2.110966075764600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35514,6 (85,6%)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1834,6 (5,2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550,0 (1,5</a:t>
                    </a:r>
                  </a:p>
                  <a:p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450 (4,1%)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280(3,6%)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31235,0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(84,1%)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1964,4</a:t>
                    </a:r>
                    <a:r>
                      <a:rPr lang="ru-RU" baseline="0" dirty="0" smtClean="0"/>
                      <a:t>   </a:t>
                    </a:r>
                    <a:r>
                      <a:rPr lang="ru-RU" dirty="0" smtClean="0"/>
                      <a:t>(4,5%)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33E-3"/>
                  <c:y val="-2.941783318751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1500(4,0%)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8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380 (3,7%)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4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50(3,7%)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8888266748789246E-2"/>
          <c:y val="0.21658110826340621"/>
          <c:w val="0.55337410613314264"/>
          <c:h val="0.75648305332786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30.10.2023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-12-20-10-58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2" y="-27332"/>
            <a:ext cx="9191862" cy="6885332"/>
          </a:xfrm>
          <a:prstGeom prst="rect">
            <a:avLst/>
          </a:prstGeom>
          <a:noFill/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2976" y="142852"/>
            <a:ext cx="7200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2023 и на плановый период 2024-2025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Бюджетное планирование исходя из возможностей доходного потенциала и необходимости снижения долговой нагрузки, как базового принципа ответственной бюджетной политики;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бюджетных параметров исходя из необходимости безусловного исполнения действующих обязательств;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бюджетных расходов в целях реализации указов           Президента Российской Федерации, определяющих национальные цели развития страны;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предоставления муниципальных услуг;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публичности процесса управления муниципальными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финансами, обеспечение прозрачности и открытости бюджетного процесса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для граждан.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сбалансированность местного бюджета в среднесрочной перспективе;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добиваться повышения качества планирования главными распорядителями бюджетных средств своих расходов и их эффективности.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наиболее затратных расходов;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эффективного функционирования контрактной системы в сфере закупок товаров, работ, услуг для муниципальных нужд Ивановской области.</a:t>
            </a:r>
          </a:p>
          <a:p>
            <a:pPr marL="285750" indent="-285750" algn="just"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2023 год и на плановый период 2024 и 2025 годов</a:t>
            </a:r>
          </a:p>
        </p:txBody>
      </p:sp>
      <p:pic>
        <p:nvPicPr>
          <p:cNvPr id="24" name="Picture 2" descr="C:\Users\Admin\Desktop\Grocer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52926" cy="1571636"/>
          </a:xfrm>
          <a:prstGeom prst="rect">
            <a:avLst/>
          </a:prstGeo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ценах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1208,3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1331,5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1398,1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1456,8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316,3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329,0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344,1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129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4844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15008" y="1785926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2025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95,4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98,5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98,5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64368,5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74589,1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10220,6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55953,8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55953,8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2025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56235,0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56235,0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18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СТРУКТУРА ДОХОДОВ БЮДЖЕТА ЛЕЖНЕВСКОГО ГОРОДСКОГО ПОСЕЛЕНИЯ НА 2023 год и на плановый период 2024 и 2025 годов.</a:t>
            </a: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2023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2024год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2025год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973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2025год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14678" y="44291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2023 году и плановом периоде 2024 и 2025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1857356" y="4500570"/>
            <a:ext cx="178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2025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71538" y="4714884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4678" y="1714488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000232" y="1285860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01.01.2023 </a:t>
            </a:r>
            <a:r>
              <a:rPr lang="ru-RU" altLang="ru-RU" dirty="0"/>
              <a:t>– </a:t>
            </a:r>
            <a:r>
              <a:rPr lang="ru-RU" altLang="ru-RU" dirty="0" smtClean="0"/>
              <a:t>7153 </a:t>
            </a:r>
            <a:r>
              <a:rPr lang="ru-RU" altLang="ru-RU" dirty="0"/>
              <a:t>человек</a:t>
            </a:r>
          </a:p>
        </p:txBody>
      </p:sp>
      <p:pic>
        <p:nvPicPr>
          <p:cNvPr id="2050" name="Picture 2" descr="C:\Users\Admin\Desktop\2021-12-20-11-07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83256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1428736"/>
          <a:ext cx="485775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072066" y="1571612"/>
          <a:ext cx="371477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3071802" y="4429132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04216" cy="814368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2023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47092" cy="885806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2024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5250" y="714356"/>
          <a:ext cx="904875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2025 ГОД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" y="500042"/>
          <a:ext cx="9001156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2023 год и на плановый период 2024-2025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пяти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  </a:t>
            </a:r>
            <a:r>
              <a:rPr lang="ru-RU" dirty="0" smtClean="0"/>
              <a:t>24193,2тыс.руб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21845,7тыс.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19745,7тыс.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714884"/>
            <a:ext cx="40719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5649,4 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1000,0 тыс. 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1000,0 тыс.руб.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 </a:t>
            </a:r>
            <a:r>
              <a:rPr lang="ru-RU" dirty="0" smtClean="0"/>
              <a:t>400,0тыс.руб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600,0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600,0.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000240"/>
            <a:ext cx="3152775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 </a:t>
            </a:r>
            <a:r>
              <a:rPr lang="ru-RU" dirty="0" smtClean="0"/>
              <a:t>4400,0тыс.руб.;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3650,0тыс.руб.;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 3 000,0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26" name="Picture 2" descr="https://edc-ekb.ru/wp-content/uploads/2019/04/dorog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369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71480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2022 год и на плановый период 2023 и 2024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А.Ю. Ильичев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400" b="1" dirty="0" smtClean="0"/>
              <a:t>Развитие культуры и искусства в </a:t>
            </a:r>
            <a:r>
              <a:rPr lang="ru-RU" altLang="ru-RU" sz="2400" b="1" dirty="0" err="1" smtClean="0"/>
              <a:t>Лежневском</a:t>
            </a:r>
            <a:r>
              <a:rPr lang="ru-RU" altLang="ru-RU" sz="2400" b="1" dirty="0" smtClean="0"/>
              <a:t> городском поселении</a:t>
            </a:r>
            <a:endParaRPr lang="ru-RU" altLang="ru-RU" sz="24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1714488"/>
            <a:ext cx="3152775" cy="2585323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интереса граждан к занятиям в любительских объединениях и клубах по интересам путем организации культурно-массовых, познавательно-развлекательных и других </a:t>
            </a:r>
            <a:r>
              <a:rPr lang="ru-RU" sz="1600" dirty="0" err="1" smtClean="0"/>
              <a:t>досуговых</a:t>
            </a:r>
            <a:r>
              <a:rPr lang="ru-RU" sz="1600" dirty="0" smtClean="0"/>
              <a:t> мероприятий, а итак же повышение интереса к чтению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</a:t>
            </a:r>
            <a:r>
              <a:rPr lang="ru-RU" dirty="0"/>
              <a:t>год  </a:t>
            </a:r>
            <a:r>
              <a:rPr lang="ru-RU" dirty="0" smtClean="0"/>
              <a:t>1029,3тыс.руб.;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29,3тыс.руб.;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2025 год  29,3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30" name="Picture 6" descr="Молодёжный культурно-спортивный праздни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3857651" cy="2571768"/>
          </a:xfrm>
          <a:prstGeom prst="rect">
            <a:avLst/>
          </a:prstGeom>
          <a:noFill/>
        </p:spPr>
      </p:pic>
      <p:pic>
        <p:nvPicPr>
          <p:cNvPr id="1032" name="Picture 8" descr="Как приучить ребенка к чтению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2"/>
            <a:ext cx="375830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2023– 2025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2025год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85720" y="1500174"/>
          <a:ext cx="464347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929190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78605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0,4млн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0,6млн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2025год </a:t>
            </a:r>
            <a:r>
              <a:rPr lang="ru-RU" sz="1600" b="1" dirty="0"/>
              <a:t>– </a:t>
            </a:r>
            <a:r>
              <a:rPr lang="ru-RU" sz="1600" b="1" dirty="0" smtClean="0"/>
              <a:t>0,6млн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257174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92893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5,6 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2025год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4,4млн</a:t>
            </a:r>
            <a:r>
              <a:rPr lang="ru-RU" sz="1600" b="1" dirty="0"/>
              <a:t>. руб</a:t>
            </a:r>
            <a:r>
              <a:rPr lang="ru-RU" sz="1600" b="1" dirty="0" smtClean="0"/>
              <a:t>.</a:t>
            </a:r>
          </a:p>
          <a:p>
            <a:pPr>
              <a:defRPr/>
            </a:pPr>
            <a:r>
              <a:rPr lang="ru-RU" sz="1600" b="1" dirty="0" smtClean="0"/>
              <a:t>План на 2024год – 3,7млн. руб.</a:t>
            </a:r>
          </a:p>
          <a:p>
            <a:pPr>
              <a:defRPr/>
            </a:pPr>
            <a:r>
              <a:rPr lang="ru-RU" sz="1600" b="1" dirty="0" smtClean="0"/>
              <a:t>План на 2025год – 3,0млн. руб.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 smtClean="0"/>
              <a:t>.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2023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2024год –0,0тыс.руб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2025год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01.01.2024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01.01.2025–0,0 </a:t>
            </a:r>
            <a:r>
              <a:rPr lang="ru-RU" sz="2000" b="1" dirty="0"/>
              <a:t>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01.01.2026–0,0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645614" y="1160746"/>
            <a:ext cx="2332816" cy="3629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- участник публичных слушаний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исполнению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5569" y="2392083"/>
            <a:ext cx="2462417" cy="3694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– участник публичных слушаний 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проекту бюджета</a:t>
            </a:r>
          </a:p>
        </p:txBody>
      </p:sp>
      <p:pic>
        <p:nvPicPr>
          <p:cNvPr id="4" name="Picture 4" descr="\\Xeon\adm\Пугина\Бюджет для граждан 2017\картинки\r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793" y="1160746"/>
            <a:ext cx="1749612" cy="12961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4" descr="\\Xeon\adm\Пугина\Бюджет для граждан 2017\картинки\Картинки_регистрация_(регистрация)_в_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993" y="5308410"/>
            <a:ext cx="1987194" cy="13609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3" descr="\\Xeon\adm\Пугина\Бюджет для граждан 2017\картинки\человечек в картинках_ 23 тыс изображений найдено в Яндекс.Картинках_files\7a6f3f6213d3dbf5c227694fe33ff3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390" y="3040156"/>
            <a:ext cx="2851220" cy="1620181"/>
          </a:xfrm>
          <a:prstGeom prst="roundRect">
            <a:avLst/>
          </a:prstGeom>
          <a:noFill/>
          <a:effectLst>
            <a:outerShdw blurRad="457200" dir="9240000" sx="110000" sy="110000" algn="ctr" rotWithShape="0">
              <a:srgbClr val="000000">
                <a:alpha val="1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Овальная выноска 6"/>
          <p:cNvSpPr/>
          <p:nvPr/>
        </p:nvSpPr>
        <p:spPr bwMode="auto">
          <a:xfrm>
            <a:off x="489571" y="966324"/>
            <a:ext cx="2721619" cy="1296145"/>
          </a:xfrm>
          <a:prstGeom prst="wedgeEllipseCallout">
            <a:avLst>
              <a:gd name="adj1" fmla="val 65069"/>
              <a:gd name="adj2" fmla="val -15380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66700" dist="304800" dir="12600000" sx="94000" sy="94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6192011" y="4919566"/>
            <a:ext cx="2786420" cy="1490567"/>
          </a:xfrm>
          <a:prstGeom prst="wedgeEllipseCallout">
            <a:avLst>
              <a:gd name="adj1" fmla="val -68798"/>
              <a:gd name="adj2" fmla="val -117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41300" dist="177800" dir="19140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72" y="1225553"/>
            <a:ext cx="226801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налогоплательщик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811" y="5308410"/>
            <a:ext cx="2656819" cy="94553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получатель социальных гарантий и услуг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729594" y="2521698"/>
            <a:ext cx="1684812" cy="453651"/>
          </a:xfrm>
          <a:prstGeom prst="downArrow">
            <a:avLst>
              <a:gd name="adj1" fmla="val 50000"/>
              <a:gd name="adj2" fmla="val 53556"/>
            </a:avLst>
          </a:prstGeom>
          <a:solidFill>
            <a:srgbClr val="E9EBEB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3729594" y="4789952"/>
            <a:ext cx="1749612" cy="45365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6127210" y="3234578"/>
            <a:ext cx="388803" cy="842494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692786" y="3364192"/>
            <a:ext cx="388803" cy="7776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4771" y="188637"/>
            <a:ext cx="8193600" cy="974957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b="1" kern="0" dirty="0" smtClean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Гражданин и его участие в бюджетном процессе</a:t>
            </a:r>
            <a:endParaRPr lang="ru-RU" sz="2900" b="1" kern="0" dirty="0">
              <a:solidFill>
                <a:srgbClr val="66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796" y="3364193"/>
            <a:ext cx="95484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3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8ae78e99406565baff4a1035e1a5d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71" y="4336301"/>
            <a:ext cx="1944015" cy="1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38ae78e99406565baff4a1035e1a5d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4815" y="3169771"/>
            <a:ext cx="1944015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265625" y="6539748"/>
            <a:ext cx="28453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dirty="0" smtClean="0">
                <a:solidFill>
                  <a:srgbClr val="4B4105"/>
                </a:solidFill>
              </a:rPr>
              <a:t>9</a:t>
            </a:r>
            <a:endParaRPr lang="ru-RU" dirty="0">
              <a:solidFill>
                <a:srgbClr val="4B41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Муниципальные программы </a:t>
            </a:r>
            <a:r>
              <a:rPr lang="ru-RU" altLang="ru-RU" b="1" dirty="0" err="1"/>
              <a:t>Лежневского</a:t>
            </a:r>
            <a:r>
              <a:rPr lang="ru-RU" altLang="ru-RU" b="1" dirty="0"/>
              <a:t>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6318</TotalTime>
  <Words>2261</Words>
  <Application>Microsoft Office PowerPoint</Application>
  <PresentationFormat>Экран (4:3)</PresentationFormat>
  <Paragraphs>424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Слайд 5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9</vt:lpstr>
      <vt:lpstr>Основные направления бюджетной и налоговой политики Лежневского городского поселения на 2023 и на плановый период 2024-2025 годов</vt:lpstr>
      <vt:lpstr>Прогноз социально-экономического развития Лежневского городского поселения  на 2023 год и на плановый период 2024 и 2025 годов</vt:lpstr>
      <vt:lpstr>ОСНОВНЫЕ ХАРАКТЕРИСТИКИ БЮДЖЕТА  ЛЕЖНЕВСКОГО ГОРОДСКОГО ПОСЕЛЕНИЯ  НА  2023 год</vt:lpstr>
      <vt:lpstr>ОСНОВНЫЕ ХАРАКТЕРИСТИКИ БЮДЖЕТА  ЛЕЖНЕВСКОГО ГОРОДСКОГО ПОСЕЛЕНИЯ  НА 2024 год</vt:lpstr>
      <vt:lpstr>ОСНОВНЫЕ ХАРАКТЕРИСТИКИ БЮДЖЕТА  ЛЕЖНЕВСКОГО ГОРОДСКОГО ПОСЕЛЕНИЯ  НА 2025 год</vt:lpstr>
      <vt:lpstr>      СТРУКТУРА ДОХОДОВ БЮДЖЕТА ЛЕЖНЕВСКОГО ГОРОДСКОГО ПОСЕЛЕНИЯ НА 2023 год и на плановый период 2024 и 2025 годов.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2023 году и плановом периоде 2024 и 2025 гг.</vt:lpstr>
      <vt:lpstr>Слайд 19</vt:lpstr>
      <vt:lpstr>Слайд 20</vt:lpstr>
      <vt:lpstr>Слайд 21</vt:lpstr>
      <vt:lpstr>СТРУКТУРА РАСХОДОВ БЮДЖЕТА  ЛЕЖНЕВСКОГО ГОРОДСКОГО ПОСЕЛЕНИЯ НА 2023 ГОД тыс.руб.</vt:lpstr>
      <vt:lpstr>СТРУКТУРА РАСХОДОВ БЮДЖЕТА  ЛЕЖНЕВСКОГО ГОРОДСКОГО ПОСЕЛЕНИЯ НА 2024 ГОД тыс.руб.</vt:lpstr>
      <vt:lpstr>СТРУКТУРА РАСХОДОВ БЮДЖЕТА  ЛЕЖНЕВСКОГО ГОРОДСКОГО ПОСЕЛЕНИЯ НА 2025 ГОД тыс.руб.</vt:lpstr>
      <vt:lpstr>Бюджет Лежневского  городского поселения на 2023 год и на плановый период 2024-2025 годов  Программный бюджет</vt:lpstr>
      <vt:lpstr>Муниципальная программа Лежневского городского поселения</vt:lpstr>
      <vt:lpstr>Слайд 27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Слайд 31</vt:lpstr>
      <vt:lpstr>Слайд 32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566</cp:revision>
  <dcterms:created xsi:type="dcterms:W3CDTF">2014-01-11T19:46:57Z</dcterms:created>
  <dcterms:modified xsi:type="dcterms:W3CDTF">2023-10-30T18:29:54Z</dcterms:modified>
</cp:coreProperties>
</file>