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98" r:id="rId2"/>
    <p:sldId id="258" r:id="rId3"/>
    <p:sldId id="256" r:id="rId4"/>
    <p:sldId id="304" r:id="rId5"/>
    <p:sldId id="259" r:id="rId6"/>
    <p:sldId id="261" r:id="rId7"/>
    <p:sldId id="262" r:id="rId8"/>
    <p:sldId id="305" r:id="rId9"/>
    <p:sldId id="263" r:id="rId10"/>
    <p:sldId id="285" r:id="rId11"/>
    <p:sldId id="282" r:id="rId12"/>
    <p:sldId id="284" r:id="rId13"/>
    <p:sldId id="283" r:id="rId14"/>
    <p:sldId id="266" r:id="rId15"/>
    <p:sldId id="286" r:id="rId16"/>
    <p:sldId id="287" r:id="rId17"/>
    <p:sldId id="288" r:id="rId18"/>
    <p:sldId id="306" r:id="rId19"/>
    <p:sldId id="289" r:id="rId20"/>
    <p:sldId id="307" r:id="rId21"/>
    <p:sldId id="269" r:id="rId22"/>
    <p:sldId id="297" r:id="rId23"/>
    <p:sldId id="296" r:id="rId24"/>
    <p:sldId id="270" r:id="rId25"/>
    <p:sldId id="300" r:id="rId26"/>
    <p:sldId id="301" r:id="rId27"/>
    <p:sldId id="302" r:id="rId28"/>
    <p:sldId id="308" r:id="rId29"/>
    <p:sldId id="290" r:id="rId30"/>
    <p:sldId id="291" r:id="rId31"/>
    <p:sldId id="292" r:id="rId32"/>
    <p:sldId id="294" r:id="rId33"/>
    <p:sldId id="29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2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\Desktop\&#1070;&#1083;&#1103;%20&#1051;&#1077;&#1078;&#1085;&#1077;&#1074;&#1089;&#1082;&#1086;&#1077;%20&#1075;.&#1087;\&#1073;&#1102;&#1076;&#1078;&#1077;&#1090;%20&#1076;&#1083;&#1103;%20&#1075;&#1088;&#1072;&#1078;&#1076;&#1072;&#1085;\&#1050;&#1085;&#1080;&#1075;&#1072;1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62,9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36,2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Лист1!$B$1:$B$3</c:f>
              <c:numCache>
                <c:formatCode>0.00</c:formatCode>
                <c:ptCount val="3"/>
                <c:pt idx="0">
                  <c:v>72.902980718448518</c:v>
                </c:pt>
                <c:pt idx="1">
                  <c:v>1.088698842736294</c:v>
                </c:pt>
                <c:pt idx="2">
                  <c:v>26.008320438815126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074662685512977"/>
          <c:y val="7.3469511963178524E-2"/>
          <c:w val="0.78529573711543044"/>
          <c:h val="0.733293773060976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7.5251150181509366E-2"/>
                  <c:y val="-0.262751316826178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8573,1(100%)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val>
            <c:numRef>
              <c:f>Лист4!$D$1:$D$3</c:f>
              <c:numCache>
                <c:formatCode>General</c:formatCode>
                <c:ptCount val="3"/>
                <c:pt idx="0">
                  <c:v>8997.9</c:v>
                </c:pt>
                <c:pt idx="2">
                  <c:v>1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8573,1(80%)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2155,9 (20,0%)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cat>
            <c:strRef>
              <c:f>Лист4!$A$1:$A$3</c:f>
              <c:strCache>
                <c:ptCount val="3"/>
                <c:pt idx="0">
                  <c:v>дотация</c:v>
                </c:pt>
                <c:pt idx="1">
                  <c:v>субсидия на поддержку отрасли культуры</c:v>
                </c:pt>
                <c:pt idx="2">
                  <c:v>субвенции по составлению списков в присяжные заседатели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10121.1</c:v>
                </c:pt>
                <c:pt idx="1">
                  <c:v>1106.5</c:v>
                </c:pt>
                <c:pt idx="2">
                  <c:v>0.4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10514,3</a:t>
                    </a:r>
                    <a:r>
                      <a:rPr lang="ru-RU"/>
                      <a:t>(57,2%)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5189,6</a:t>
                    </a:r>
                    <a:r>
                      <a:rPr lang="ru-RU"/>
                      <a:t>(28,2%)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2623</a:t>
                    </a:r>
                    <a:r>
                      <a:rPr lang="ru-RU"/>
                      <a:t>(14,3%)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65,1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Лист1!$A$23:$A$27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Лист1!$B$23:$B$27</c:f>
              <c:numCache>
                <c:formatCode>General</c:formatCode>
                <c:ptCount val="5"/>
                <c:pt idx="0">
                  <c:v>10514.3</c:v>
                </c:pt>
                <c:pt idx="1">
                  <c:v>5189.6000000000004</c:v>
                </c:pt>
                <c:pt idx="2">
                  <c:v>0</c:v>
                </c:pt>
                <c:pt idx="3">
                  <c:v>2623</c:v>
                </c:pt>
                <c:pt idx="4">
                  <c:v>65.099999999999994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1677,4</a:t>
                    </a:r>
                    <a:r>
                      <a:rPr lang="ru-RU"/>
                      <a:t>(2,7%)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195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19372,3</a:t>
                    </a:r>
                    <a:r>
                      <a:rPr lang="ru-RU"/>
                      <a:t>(30,8%)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1090</a:t>
                    </a:r>
                    <a:r>
                      <a:rPr lang="ru-RU"/>
                      <a:t>(1,7%)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2386,9</a:t>
                    </a:r>
                    <a:r>
                      <a:rPr lang="ru-RU"/>
                      <a:t>(3,8%)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21760,4</a:t>
                    </a:r>
                    <a:r>
                      <a:rPr lang="ru-RU"/>
                      <a:t>(34,6%)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16109,2</a:t>
                    </a:r>
                    <a:r>
                      <a:rPr lang="ru-RU"/>
                      <a:t>(25,6%)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Лист7!$A$9:$A$20</c:f>
              <c:strCache>
                <c:ptCount val="12"/>
                <c:pt idx="0">
                  <c:v>Общегосудартвенные расходы</c:v>
                </c:pt>
                <c:pt idx="1">
                  <c:v>Национальная безопасность</c:v>
                </c:pt>
                <c:pt idx="2">
                  <c:v>Водное хозяйство</c:v>
                </c:pt>
                <c:pt idx="3">
                  <c:v>Лесное хозяйство</c:v>
                </c:pt>
                <c:pt idx="4">
                  <c:v>дорожное хозяйство</c:v>
                </c:pt>
                <c:pt idx="5">
                  <c:v>Другие вопросы в национальной экономике</c:v>
                </c:pt>
                <c:pt idx="6">
                  <c:v>Жилищное хозяйство</c:v>
                </c:pt>
                <c:pt idx="7">
                  <c:v>Коммунальное хозяйство</c:v>
                </c:pt>
                <c:pt idx="8">
                  <c:v>Благоустройство</c:v>
                </c:pt>
                <c:pt idx="9">
                  <c:v>Молодежная политика</c:v>
                </c:pt>
                <c:pt idx="10">
                  <c:v>Культура, кинематография</c:v>
                </c:pt>
                <c:pt idx="11">
                  <c:v>Пенсионное обеспечение</c:v>
                </c:pt>
              </c:strCache>
            </c:strRef>
          </c:cat>
          <c:val>
            <c:numRef>
              <c:f>Лист7!$B$9:$B$20</c:f>
              <c:numCache>
                <c:formatCode>General</c:formatCode>
                <c:ptCount val="12"/>
                <c:pt idx="0">
                  <c:v>1677.4</c:v>
                </c:pt>
                <c:pt idx="1">
                  <c:v>100</c:v>
                </c:pt>
                <c:pt idx="2">
                  <c:v>195</c:v>
                </c:pt>
                <c:pt idx="3">
                  <c:v>0</c:v>
                </c:pt>
                <c:pt idx="4">
                  <c:v>19372.3</c:v>
                </c:pt>
                <c:pt idx="5">
                  <c:v>32</c:v>
                </c:pt>
                <c:pt idx="6">
                  <c:v>1090</c:v>
                </c:pt>
                <c:pt idx="7">
                  <c:v>2386.9</c:v>
                </c:pt>
                <c:pt idx="8">
                  <c:v>21760.400000000001</c:v>
                </c:pt>
                <c:pt idx="9">
                  <c:v>90</c:v>
                </c:pt>
                <c:pt idx="10">
                  <c:v>16109.2</c:v>
                </c:pt>
                <c:pt idx="11">
                  <c:v>108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3942510753664026E-2"/>
          <c:y val="9.022520578122456E-2"/>
          <c:w val="0.44930557116145364"/>
          <c:h val="0.6582389394142367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850</a:t>
                    </a:r>
                    <a:r>
                      <a:rPr lang="ru-RU"/>
                      <a:t>(2,0%)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167,4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(2,4%)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300</a:t>
                    </a:r>
                    <a:r>
                      <a:rPr lang="ru-RU" dirty="0" smtClean="0"/>
                      <a:t>(0,7</a:t>
                    </a:r>
                    <a:r>
                      <a:rPr lang="ru-RU" dirty="0"/>
                      <a:t>%)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12269,3</a:t>
                    </a:r>
                    <a:r>
                      <a:rPr lang="ru-RU"/>
                      <a:t>(29,5%)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1300</a:t>
                    </a:r>
                    <a:r>
                      <a:rPr lang="ru-RU"/>
                      <a:t>(3,1%)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1381,8</a:t>
                    </a:r>
                    <a:r>
                      <a:rPr lang="ru-RU"/>
                      <a:t>(3,5%)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12378,9</a:t>
                    </a:r>
                    <a:r>
                      <a:rPr lang="ru-RU"/>
                      <a:t>(29,7%)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11500</a:t>
                    </a:r>
                    <a:r>
                      <a:rPr lang="ru-RU"/>
                      <a:t>(27,6%)</a:t>
                    </a:r>
                    <a:endParaRPr lang="en-US"/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(0,2)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Лист5!$A$1:$A$16</c:f>
              <c:strCache>
                <c:ptCount val="16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обеспечение пожарной безопасности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Лесное хозяйство</c:v>
                </c:pt>
                <c:pt idx="8">
                  <c:v>Дорожное  хозяйство (дорожные фонды)</c:v>
                </c:pt>
                <c:pt idx="10">
                  <c:v>Жилищное  хозяйство</c:v>
                </c:pt>
                <c:pt idx="11">
                  <c:v>Коммунальное  хозяйство</c:v>
                </c:pt>
                <c:pt idx="12">
                  <c:v>Благоустройство</c:v>
                </c:pt>
                <c:pt idx="13">
                  <c:v>Молодежная политика</c:v>
                </c:pt>
                <c:pt idx="14">
                  <c:v>Культура, кнематография</c:v>
                </c:pt>
                <c:pt idx="15">
                  <c:v>Пенсионное обеспечеие</c:v>
                </c:pt>
              </c:strCache>
            </c:strRef>
          </c:cat>
          <c:val>
            <c:numRef>
              <c:f>Лист5!$C$1:$C$16</c:f>
              <c:numCache>
                <c:formatCode>General</c:formatCode>
                <c:ptCount val="16"/>
                <c:pt idx="0">
                  <c:v>850</c:v>
                </c:pt>
                <c:pt idx="1">
                  <c:v>167.4</c:v>
                </c:pt>
                <c:pt idx="2">
                  <c:v>0</c:v>
                </c:pt>
                <c:pt idx="3">
                  <c:v>1000</c:v>
                </c:pt>
                <c:pt idx="4">
                  <c:v>100</c:v>
                </c:pt>
                <c:pt idx="5">
                  <c:v>150</c:v>
                </c:pt>
                <c:pt idx="6">
                  <c:v>50</c:v>
                </c:pt>
                <c:pt idx="7">
                  <c:v>300</c:v>
                </c:pt>
                <c:pt idx="8">
                  <c:v>12269.3</c:v>
                </c:pt>
                <c:pt idx="9">
                  <c:v>0</c:v>
                </c:pt>
                <c:pt idx="10">
                  <c:v>1300</c:v>
                </c:pt>
                <c:pt idx="11">
                  <c:v>1381.8</c:v>
                </c:pt>
                <c:pt idx="12">
                  <c:v>12378.9</c:v>
                </c:pt>
                <c:pt idx="13">
                  <c:v>90</c:v>
                </c:pt>
                <c:pt idx="14">
                  <c:v>11500</c:v>
                </c:pt>
                <c:pt idx="15">
                  <c:v>108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9132953208435229E-2"/>
          <c:y val="9.001708745131061E-2"/>
          <c:w val="0.43048860271776429"/>
          <c:h val="0.6548626356039456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850</a:t>
                    </a:r>
                    <a:r>
                      <a:rPr lang="ru-RU"/>
                      <a:t> (2,2%)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167,4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150</a:t>
                    </a:r>
                    <a:r>
                      <a:rPr lang="ru-RU"/>
                      <a:t>(0,4%)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  <a:r>
                      <a:rPr lang="ru-RU"/>
                      <a:t>(0,1%)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300</a:t>
                    </a:r>
                    <a:r>
                      <a:rPr lang="ru-RU"/>
                      <a:t>(0,8%)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(25,4%)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1300</a:t>
                    </a:r>
                    <a:r>
                      <a:rPr lang="ru-RU"/>
                      <a:t>(3,3%)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1381,8</a:t>
                    </a:r>
                    <a:r>
                      <a:rPr lang="ru-RU"/>
                      <a:t>(3,5%)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12032,4</a:t>
                    </a:r>
                    <a:r>
                      <a:rPr lang="ru-RU"/>
                      <a:t>(30,6%)</a:t>
                    </a:r>
                    <a:endParaRPr lang="en-US"/>
                  </a:p>
                </c:rich>
              </c:tx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90</a:t>
                    </a:r>
                    <a:r>
                      <a:rPr lang="ru-RU"/>
                      <a:t>(0,2%)</a:t>
                    </a:r>
                    <a:endParaRPr lang="en-US"/>
                  </a:p>
                </c:rich>
              </c:tx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11800</a:t>
                    </a:r>
                    <a:r>
                      <a:rPr lang="ru-RU"/>
                      <a:t>(30,0%)</a:t>
                    </a:r>
                    <a:endParaRPr lang="en-US"/>
                  </a:p>
                </c:rich>
              </c:tx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108</a:t>
                    </a:r>
                    <a:r>
                      <a:rPr lang="ru-RU"/>
                      <a:t>(0,3%)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Лист5!$A$1:$A$16</c:f>
              <c:strCache>
                <c:ptCount val="16"/>
                <c:pt idx="0">
                  <c:v>Функционирование Правительства РФ высших органов исполнительной власти субъектов РФ, местных администраций</c:v>
                </c:pt>
                <c:pt idx="1">
                  <c:v>фин контроль</c:v>
                </c:pt>
                <c:pt idx="2">
                  <c:v>обеспечение пожарной безопасности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  <c:pt idx="5">
                  <c:v>Пожарная безопасность</c:v>
                </c:pt>
                <c:pt idx="6">
                  <c:v>Водное хозяйство</c:v>
                </c:pt>
                <c:pt idx="7">
                  <c:v>Лесное хозяйство</c:v>
                </c:pt>
                <c:pt idx="8">
                  <c:v>Дорожное  хозяйство (дорожные фонды)</c:v>
                </c:pt>
                <c:pt idx="10">
                  <c:v>Жилищное  хозяйство</c:v>
                </c:pt>
                <c:pt idx="11">
                  <c:v>Коммунальное  хозяйство</c:v>
                </c:pt>
                <c:pt idx="12">
                  <c:v>Благоустройство</c:v>
                </c:pt>
                <c:pt idx="13">
                  <c:v>Молодежная политика</c:v>
                </c:pt>
                <c:pt idx="14">
                  <c:v>Культура, кнематография</c:v>
                </c:pt>
                <c:pt idx="15">
                  <c:v>Пенсионное обеспечеие</c:v>
                </c:pt>
              </c:strCache>
            </c:strRef>
          </c:cat>
          <c:val>
            <c:numRef>
              <c:f>Лист5!$D$1:$D$16</c:f>
              <c:numCache>
                <c:formatCode>General</c:formatCode>
                <c:ptCount val="16"/>
                <c:pt idx="0">
                  <c:v>850</c:v>
                </c:pt>
                <c:pt idx="1">
                  <c:v>167.4</c:v>
                </c:pt>
                <c:pt idx="2">
                  <c:v>0</c:v>
                </c:pt>
                <c:pt idx="3">
                  <c:v>1000</c:v>
                </c:pt>
                <c:pt idx="4">
                  <c:v>100</c:v>
                </c:pt>
                <c:pt idx="5">
                  <c:v>150</c:v>
                </c:pt>
                <c:pt idx="6">
                  <c:v>50</c:v>
                </c:pt>
                <c:pt idx="7">
                  <c:v>300</c:v>
                </c:pt>
                <c:pt idx="8">
                  <c:v>10000</c:v>
                </c:pt>
                <c:pt idx="9">
                  <c:v>0</c:v>
                </c:pt>
                <c:pt idx="10">
                  <c:v>1300</c:v>
                </c:pt>
                <c:pt idx="11">
                  <c:v>1381.8</c:v>
                </c:pt>
                <c:pt idx="12">
                  <c:v>12032.4</c:v>
                </c:pt>
                <c:pt idx="13">
                  <c:v>90</c:v>
                </c:pt>
                <c:pt idx="14">
                  <c:v>11800</c:v>
                </c:pt>
                <c:pt idx="15">
                  <c:v>108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1288933710886"/>
          <c:y val="6.2201671320165706E-2"/>
          <c:w val="0.33301888988014511"/>
          <c:h val="0.93779832867983515"/>
        </c:manualLayout>
      </c:layout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5905562188603605E-2"/>
          <c:y val="0.10403676175992024"/>
          <c:w val="0.48280562818323336"/>
          <c:h val="0.78361910368680565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7231,0(11,5%)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000" b="0" i="0" u="none" strike="noStrike" baseline="0" dirty="0" smtClean="0"/>
                      <a:t>19156,8</a:t>
                    </a:r>
                    <a:r>
                      <a:rPr lang="ru-RU" dirty="0" smtClean="0"/>
                      <a:t>(30,4%)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3017,2(4,8%)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7.6775431861804237E-3"/>
                  <c:y val="2.90758047767393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968,4(1,5%)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32547,8(51,8%)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Лист9!$A$1:$A$5</c:f>
              <c:strCache>
                <c:ptCount val="5"/>
                <c:pt idx="0">
                  <c:v>уличное освещание территории леневского городкого поселения</c:v>
                </c:pt>
                <c:pt idx="1">
                  <c:v>Содержание и ремонт автомобильных дорог</c:v>
                </c:pt>
                <c:pt idx="2">
                  <c:v>Формирование современной городской среды</c:v>
                </c:pt>
                <c:pt idx="3">
                  <c:v>Детские игровые площадки</c:v>
                </c:pt>
                <c:pt idx="4">
                  <c:v>Непрограмныемероприятия</c:v>
                </c:pt>
              </c:strCache>
            </c:strRef>
          </c:cat>
          <c:val>
            <c:numRef>
              <c:f>Лист9!$B$1:$B$5</c:f>
              <c:numCache>
                <c:formatCode>General</c:formatCode>
                <c:ptCount val="5"/>
                <c:pt idx="0">
                  <c:v>6589</c:v>
                </c:pt>
                <c:pt idx="1">
                  <c:v>10143.799999999994</c:v>
                </c:pt>
                <c:pt idx="2">
                  <c:v>1000</c:v>
                </c:pt>
                <c:pt idx="3">
                  <c:v>600</c:v>
                </c:pt>
                <c:pt idx="4">
                  <c:v>26726.500000000004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 sz="800"/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12269,3</a:t>
                    </a:r>
                    <a:r>
                      <a:rPr lang="ru-RU"/>
                      <a:t>(28,8%)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(2,3%)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(1,2%)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28876,2</a:t>
                    </a:r>
                    <a:r>
                      <a:rPr lang="ru-RU"/>
                      <a:t>(59,3%)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Лист9!$C$2:$C$5</c:f>
              <c:numCache>
                <c:formatCode>General</c:formatCode>
                <c:ptCount val="4"/>
                <c:pt idx="0">
                  <c:v>12269.3</c:v>
                </c:pt>
                <c:pt idx="1">
                  <c:v>1000</c:v>
                </c:pt>
                <c:pt idx="2">
                  <c:v>500</c:v>
                </c:pt>
                <c:pt idx="3">
                  <c:v>28876.2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791666666666669"/>
          <c:y val="0.22685185185185186"/>
          <c:w val="0.46388888888888929"/>
          <c:h val="0.77314814814814858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10000</a:t>
                    </a:r>
                    <a:r>
                      <a:rPr lang="ru-RU"/>
                      <a:t>(25,4%)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1000</a:t>
                    </a:r>
                    <a:r>
                      <a:rPr lang="ru-RU"/>
                      <a:t>(2,5%)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500</a:t>
                    </a:r>
                    <a:r>
                      <a:rPr lang="ru-RU"/>
                      <a:t>(1,3%)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27829,6</a:t>
                    </a:r>
                    <a:r>
                      <a:rPr lang="ru-RU"/>
                      <a:t>(70,8%)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Лист9!$D$2:$D$5</c:f>
              <c:numCache>
                <c:formatCode>General</c:formatCode>
                <c:ptCount val="4"/>
                <c:pt idx="0">
                  <c:v>10000</c:v>
                </c:pt>
                <c:pt idx="1">
                  <c:v>1000</c:v>
                </c:pt>
                <c:pt idx="2">
                  <c:v>500</c:v>
                </c:pt>
                <c:pt idx="3">
                  <c:v>27829.599999999988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73,9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25,1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Лист1!$B$8:$B$10</c:f>
              <c:numCache>
                <c:formatCode>0.00</c:formatCode>
                <c:ptCount val="3"/>
                <c:pt idx="0">
                  <c:v>77.118627683176314</c:v>
                </c:pt>
                <c:pt idx="1">
                  <c:v>1.1358638123456291</c:v>
                </c:pt>
                <c:pt idx="2">
                  <c:v>21.745508504478163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78,2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0,6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Лист1!$C$14:$C$16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Лист1!$B$14:$B$16</c:f>
              <c:numCache>
                <c:formatCode>0.00</c:formatCode>
                <c:ptCount val="3"/>
                <c:pt idx="0">
                  <c:v>77.681732677701504</c:v>
                </c:pt>
                <c:pt idx="1">
                  <c:v>1.1079104808331486</c:v>
                </c:pt>
                <c:pt idx="2">
                  <c:v>21.210356841465043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27000,0 (84,5%)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1406,5 (4,4%)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8514300103630959E-2"/>
                  <c:y val="-0.107311827956989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910(2,8%)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52375434620488115"/>
                  <c:y val="5.017921146953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1350(4,2%)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9389787467901988E-2"/>
                  <c:y val="2.110966075764599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1300(4,1%)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Лист2!$B$1:$B$5</c:f>
              <c:numCache>
                <c:formatCode>General</c:formatCode>
                <c:ptCount val="5"/>
                <c:pt idx="0">
                  <c:v>27000</c:v>
                </c:pt>
                <c:pt idx="1">
                  <c:v>1272.8</c:v>
                </c:pt>
                <c:pt idx="2">
                  <c:v>700</c:v>
                </c:pt>
                <c:pt idx="3">
                  <c:v>1200</c:v>
                </c:pt>
                <c:pt idx="4">
                  <c:v>1300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270106412417298"/>
                  <c:y val="-0.341703861602934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26310,0 (83,0%)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1406,5 </a:t>
                    </a:r>
                    <a:r>
                      <a:rPr lang="ru-RU" dirty="0"/>
                      <a:t>(</a:t>
                    </a:r>
                    <a:r>
                      <a:rPr lang="ru-RU" dirty="0" smtClean="0"/>
                      <a:t>4,4%)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1400 (4,4%)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6285544179182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350 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300(4,0%)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val>
            <c:numRef>
              <c:f>Лист2!$C$1:$C$5</c:f>
              <c:numCache>
                <c:formatCode>General</c:formatCode>
                <c:ptCount val="5"/>
                <c:pt idx="0">
                  <c:v>27327.5</c:v>
                </c:pt>
                <c:pt idx="1">
                  <c:v>1272.8</c:v>
                </c:pt>
                <c:pt idx="2">
                  <c:v>790</c:v>
                </c:pt>
                <c:pt idx="3">
                  <c:v>1210</c:v>
                </c:pt>
                <c:pt idx="4">
                  <c:v>1310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26870,0(82,8%)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8.1312335958005251E-3"/>
                  <c:y val="5.8929717118693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1406,5(4,3%)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058617672790933E-3"/>
                  <c:y val="-2.941783318751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1500(4,6%)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59284776902888E-2"/>
                  <c:y val="-5.913604549431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380 (4,2%)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.14563506124234471"/>
                  <c:y val="-7.96022892971713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r>
                      <a:rPr lang="ru-RU" dirty="0" smtClean="0"/>
                      <a:t>50(4,1%)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Лист2!$A$1:$A$5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 с организаций</c:v>
                </c:pt>
                <c:pt idx="4">
                  <c:v>земельный налог с физических лиц</c:v>
                </c:pt>
              </c:strCache>
            </c:strRef>
          </c:cat>
          <c:val>
            <c:numRef>
              <c:f>Лист2!$D$1:$D$5</c:f>
              <c:numCache>
                <c:formatCode>General</c:formatCode>
                <c:ptCount val="5"/>
                <c:pt idx="0">
                  <c:v>28346.5</c:v>
                </c:pt>
                <c:pt idx="1">
                  <c:v>1272.8</c:v>
                </c:pt>
                <c:pt idx="2">
                  <c:v>795</c:v>
                </c:pt>
                <c:pt idx="3">
                  <c:v>1220</c:v>
                </c:pt>
                <c:pt idx="4">
                  <c:v>1320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571171272058762"/>
          <c:y val="0.2402761623344507"/>
          <c:w val="0.55337410613314231"/>
          <c:h val="0.7564830533278698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8458776622387837"/>
                  <c:y val="1.8481076962153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(44,4%)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  <a:r>
                      <a:rPr lang="ru-RU" dirty="0" smtClean="0"/>
                      <a:t>(55,6%)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Лист3!$A$1:$A$2</c:f>
              <c:strCache>
                <c:ptCount val="2"/>
                <c:pt idx="0">
                  <c:v>доходы от арендной платы за земельные участки</c:v>
                </c:pt>
                <c:pt idx="1">
                  <c:v>доходы от продажи земельных участков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220</c:v>
                </c:pt>
                <c:pt idx="1">
                  <c:v>250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B0511-D136-4FA6-BC54-4566AD66B32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AC98B2-E22F-4C5E-B29D-CEB13AFFC9D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07B6DA1F-9CFB-4D23-953D-F9591ABD9F3B}" type="parTrans" cxnId="{F99E76FE-6F4B-4190-BE9E-88D53138932A}">
      <dgm:prSet/>
      <dgm:spPr/>
      <dgm:t>
        <a:bodyPr/>
        <a:lstStyle/>
        <a:p>
          <a:endParaRPr lang="ru-RU"/>
        </a:p>
      </dgm:t>
    </dgm:pt>
    <dgm:pt modelId="{8B6ED9EA-22BF-429D-8E5D-88BADF5CBD3E}" type="sibTrans" cxnId="{F99E76FE-6F4B-4190-BE9E-88D53138932A}">
      <dgm:prSet/>
      <dgm:spPr/>
      <dgm:t>
        <a:bodyPr/>
        <a:lstStyle/>
        <a:p>
          <a:endParaRPr lang="ru-RU"/>
        </a:p>
      </dgm:t>
    </dgm:pt>
    <dgm:pt modelId="{41C25CEF-611B-437B-A59F-ED867A515430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190CBF4D-0837-41E0-A3FC-195F00474E84}" type="parTrans" cxnId="{3FBD0DA3-2775-45C3-87FA-4C4857A46717}">
      <dgm:prSet/>
      <dgm:spPr/>
      <dgm:t>
        <a:bodyPr/>
        <a:lstStyle/>
        <a:p>
          <a:endParaRPr lang="ru-RU"/>
        </a:p>
      </dgm:t>
    </dgm:pt>
    <dgm:pt modelId="{3C9710B3-9700-4813-BA30-11B5B375EED5}" type="sibTrans" cxnId="{3FBD0DA3-2775-45C3-87FA-4C4857A46717}">
      <dgm:prSet/>
      <dgm:spPr/>
      <dgm:t>
        <a:bodyPr/>
        <a:lstStyle/>
        <a:p>
          <a:endParaRPr lang="ru-RU"/>
        </a:p>
      </dgm:t>
    </dgm:pt>
    <dgm:pt modelId="{B76B6343-3DA7-4273-BCFB-270C995935A6}">
      <dgm:prSet phldrT="[Текст]" phldr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dirty="0"/>
        </a:p>
      </dgm:t>
    </dgm:pt>
    <dgm:pt modelId="{3165600D-52B4-4D1C-8480-4809F7F18960}" type="parTrans" cxnId="{CF7AD9C1-8C13-4577-8984-E3976CD5C3A4}">
      <dgm:prSet/>
      <dgm:spPr/>
      <dgm:t>
        <a:bodyPr/>
        <a:lstStyle/>
        <a:p>
          <a:endParaRPr lang="ru-RU"/>
        </a:p>
      </dgm:t>
    </dgm:pt>
    <dgm:pt modelId="{530BD118-F766-48B2-AFB5-58C639CE3E14}" type="sibTrans" cxnId="{CF7AD9C1-8C13-4577-8984-E3976CD5C3A4}">
      <dgm:prSet/>
      <dgm:spPr/>
      <dgm:t>
        <a:bodyPr/>
        <a:lstStyle/>
        <a:p>
          <a:endParaRPr lang="ru-RU"/>
        </a:p>
      </dgm:t>
    </dgm:pt>
    <dgm:pt modelId="{94A8AEE7-2802-49C8-A34B-A11080D4A0BE}" type="pres">
      <dgm:prSet presAssocID="{7FAB0511-D136-4FA6-BC54-4566AD66B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967343-F31B-4CCD-84DD-45B2552AEA0B}" type="pres">
      <dgm:prSet presAssocID="{7FAB0511-D136-4FA6-BC54-4566AD66B329}" presName="Name1" presStyleCnt="0"/>
      <dgm:spPr/>
    </dgm:pt>
    <dgm:pt modelId="{1ABE2C2F-CA6B-43AB-9047-20A23C900DDE}" type="pres">
      <dgm:prSet presAssocID="{7FAB0511-D136-4FA6-BC54-4566AD66B329}" presName="cycle" presStyleCnt="0"/>
      <dgm:spPr/>
    </dgm:pt>
    <dgm:pt modelId="{BCFD9044-ADCD-4FFE-AFF1-9187D7764AAB}" type="pres">
      <dgm:prSet presAssocID="{7FAB0511-D136-4FA6-BC54-4566AD66B329}" presName="srcNode" presStyleLbl="node1" presStyleIdx="0" presStyleCnt="3"/>
      <dgm:spPr/>
    </dgm:pt>
    <dgm:pt modelId="{A995BEE2-2F0D-43DD-9F69-0CBE524990AE}" type="pres">
      <dgm:prSet presAssocID="{7FAB0511-D136-4FA6-BC54-4566AD66B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5CE173F5-A1A6-432A-AAD5-7BCAC144603E}" type="pres">
      <dgm:prSet presAssocID="{7FAB0511-D136-4FA6-BC54-4566AD66B329}" presName="extraNode" presStyleLbl="node1" presStyleIdx="0" presStyleCnt="3"/>
      <dgm:spPr/>
    </dgm:pt>
    <dgm:pt modelId="{74F1D8BA-BA59-457A-8CD0-85CC2DE172D6}" type="pres">
      <dgm:prSet presAssocID="{7FAB0511-D136-4FA6-BC54-4566AD66B329}" presName="dstNode" presStyleLbl="node1" presStyleIdx="0" presStyleCnt="3"/>
      <dgm:spPr/>
    </dgm:pt>
    <dgm:pt modelId="{207349D8-81F0-4A8B-87D7-D88ECD6D4680}" type="pres">
      <dgm:prSet presAssocID="{4AAC98B2-E22F-4C5E-B29D-CEB13AFFC9DD}" presName="text_1" presStyleLbl="node1" presStyleIdx="0" presStyleCnt="3" custScaleY="15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29D16-4DC9-4147-AE64-EC491A9B4338}" type="pres">
      <dgm:prSet presAssocID="{4AAC98B2-E22F-4C5E-B29D-CEB13AFFC9DD}" presName="accent_1" presStyleCnt="0"/>
      <dgm:spPr/>
    </dgm:pt>
    <dgm:pt modelId="{41ECBF4F-B492-497D-8CD7-003E67329311}" type="pres">
      <dgm:prSet presAssocID="{4AAC98B2-E22F-4C5E-B29D-CEB13AFFC9DD}" presName="accentRepeatNode" presStyleLbl="solidFgAcc1" presStyleIdx="0" presStyleCnt="3" custScaleX="68420" custScaleY="81571"/>
      <dgm:spPr/>
    </dgm:pt>
    <dgm:pt modelId="{9B16200A-4929-4194-AA9E-3CABB7435619}" type="pres">
      <dgm:prSet presAssocID="{41C25CEF-611B-437B-A59F-ED867A515430}" presName="text_2" presStyleLbl="node1" presStyleIdx="1" presStyleCnt="3" custScaleY="13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3D20A-70C9-45E8-9C5E-E43F40A2ABFA}" type="pres">
      <dgm:prSet presAssocID="{41C25CEF-611B-437B-A59F-ED867A515430}" presName="accent_2" presStyleCnt="0"/>
      <dgm:spPr/>
    </dgm:pt>
    <dgm:pt modelId="{59EE4CF0-1400-48FF-A7F9-F89B802617C8}" type="pres">
      <dgm:prSet presAssocID="{41C25CEF-611B-437B-A59F-ED867A515430}" presName="accentRepeatNode" presStyleLbl="solidFgAcc1" presStyleIdx="1" presStyleCnt="3" custScaleX="66280" custScaleY="86286"/>
      <dgm:spPr/>
    </dgm:pt>
    <dgm:pt modelId="{9FE8F69E-9DA3-4672-AA56-7CFEFFD180D9}" type="pres">
      <dgm:prSet presAssocID="{B76B6343-3DA7-4273-BCFB-270C995935A6}" presName="text_3" presStyleLbl="node1" presStyleIdx="2" presStyleCnt="3" custScaleY="127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94C-8F05-4AA5-A363-E17087EA49D9}" type="pres">
      <dgm:prSet presAssocID="{B76B6343-3DA7-4273-BCFB-270C995935A6}" presName="accent_3" presStyleCnt="0"/>
      <dgm:spPr/>
    </dgm:pt>
    <dgm:pt modelId="{1C1DCB2A-8663-44C6-ACF5-6F1D2FAFF44F}" type="pres">
      <dgm:prSet presAssocID="{B76B6343-3DA7-4273-BCFB-270C995935A6}" presName="accentRepeatNode" presStyleLbl="solidFgAcc1" presStyleIdx="2" presStyleCnt="3" custScaleX="68420" custScaleY="87446"/>
      <dgm:spPr/>
    </dgm:pt>
  </dgm:ptLst>
  <dgm:cxnLst>
    <dgm:cxn modelId="{61E753CF-D435-4164-B6A9-30B604B834A3}" type="presOf" srcId="{7FAB0511-D136-4FA6-BC54-4566AD66B329}" destId="{94A8AEE7-2802-49C8-A34B-A11080D4A0BE}" srcOrd="0" destOrd="0" presId="urn:microsoft.com/office/officeart/2008/layout/VerticalCurvedList"/>
    <dgm:cxn modelId="{D58C4B6C-C3AA-48B9-88C0-675F466D8963}" type="presOf" srcId="{41C25CEF-611B-437B-A59F-ED867A515430}" destId="{9B16200A-4929-4194-AA9E-3CABB7435619}" srcOrd="0" destOrd="0" presId="urn:microsoft.com/office/officeart/2008/layout/VerticalCurvedList"/>
    <dgm:cxn modelId="{CF7AD9C1-8C13-4577-8984-E3976CD5C3A4}" srcId="{7FAB0511-D136-4FA6-BC54-4566AD66B329}" destId="{B76B6343-3DA7-4273-BCFB-270C995935A6}" srcOrd="2" destOrd="0" parTransId="{3165600D-52B4-4D1C-8480-4809F7F18960}" sibTransId="{530BD118-F766-48B2-AFB5-58C639CE3E14}"/>
    <dgm:cxn modelId="{F99E76FE-6F4B-4190-BE9E-88D53138932A}" srcId="{7FAB0511-D136-4FA6-BC54-4566AD66B329}" destId="{4AAC98B2-E22F-4C5E-B29D-CEB13AFFC9DD}" srcOrd="0" destOrd="0" parTransId="{07B6DA1F-9CFB-4D23-953D-F9591ABD9F3B}" sibTransId="{8B6ED9EA-22BF-429D-8E5D-88BADF5CBD3E}"/>
    <dgm:cxn modelId="{EBAA312C-9ACE-475D-84BD-08E2A4A15A8F}" type="presOf" srcId="{B76B6343-3DA7-4273-BCFB-270C995935A6}" destId="{9FE8F69E-9DA3-4672-AA56-7CFEFFD180D9}" srcOrd="0" destOrd="0" presId="urn:microsoft.com/office/officeart/2008/layout/VerticalCurvedList"/>
    <dgm:cxn modelId="{3FBD0DA3-2775-45C3-87FA-4C4857A46717}" srcId="{7FAB0511-D136-4FA6-BC54-4566AD66B329}" destId="{41C25CEF-611B-437B-A59F-ED867A515430}" srcOrd="1" destOrd="0" parTransId="{190CBF4D-0837-41E0-A3FC-195F00474E84}" sibTransId="{3C9710B3-9700-4813-BA30-11B5B375EED5}"/>
    <dgm:cxn modelId="{886A9772-DEFB-4EEC-B4D9-A5DEE4F475C5}" type="presOf" srcId="{8B6ED9EA-22BF-429D-8E5D-88BADF5CBD3E}" destId="{A995BEE2-2F0D-43DD-9F69-0CBE524990AE}" srcOrd="0" destOrd="0" presId="urn:microsoft.com/office/officeart/2008/layout/VerticalCurvedList"/>
    <dgm:cxn modelId="{FF004B9C-3DE0-4667-89DE-1CB270F04778}" type="presOf" srcId="{4AAC98B2-E22F-4C5E-B29D-CEB13AFFC9DD}" destId="{207349D8-81F0-4A8B-87D7-D88ECD6D4680}" srcOrd="0" destOrd="0" presId="urn:microsoft.com/office/officeart/2008/layout/VerticalCurvedList"/>
    <dgm:cxn modelId="{3C9854BA-230C-4C8A-BAE8-5C65F253696B}" type="presParOf" srcId="{94A8AEE7-2802-49C8-A34B-A11080D4A0BE}" destId="{FF967343-F31B-4CCD-84DD-45B2552AEA0B}" srcOrd="0" destOrd="0" presId="urn:microsoft.com/office/officeart/2008/layout/VerticalCurvedList"/>
    <dgm:cxn modelId="{D92E658F-6BE3-4D9F-8955-F8BF5EDD9730}" type="presParOf" srcId="{FF967343-F31B-4CCD-84DD-45B2552AEA0B}" destId="{1ABE2C2F-CA6B-43AB-9047-20A23C900DDE}" srcOrd="0" destOrd="0" presId="urn:microsoft.com/office/officeart/2008/layout/VerticalCurvedList"/>
    <dgm:cxn modelId="{1D262644-DE25-4CF9-8A87-34106A6E66D5}" type="presParOf" srcId="{1ABE2C2F-CA6B-43AB-9047-20A23C900DDE}" destId="{BCFD9044-ADCD-4FFE-AFF1-9187D7764AAB}" srcOrd="0" destOrd="0" presId="urn:microsoft.com/office/officeart/2008/layout/VerticalCurvedList"/>
    <dgm:cxn modelId="{07C636D5-5CA5-4DC0-A853-8A93425D789E}" type="presParOf" srcId="{1ABE2C2F-CA6B-43AB-9047-20A23C900DDE}" destId="{A995BEE2-2F0D-43DD-9F69-0CBE524990AE}" srcOrd="1" destOrd="0" presId="urn:microsoft.com/office/officeart/2008/layout/VerticalCurvedList"/>
    <dgm:cxn modelId="{0EBC9CA2-53DC-4DA9-8BDC-79F494C3E1D9}" type="presParOf" srcId="{1ABE2C2F-CA6B-43AB-9047-20A23C900DDE}" destId="{5CE173F5-A1A6-432A-AAD5-7BCAC144603E}" srcOrd="2" destOrd="0" presId="urn:microsoft.com/office/officeart/2008/layout/VerticalCurvedList"/>
    <dgm:cxn modelId="{30993421-E203-4B93-AF67-32D58A475AE8}" type="presParOf" srcId="{1ABE2C2F-CA6B-43AB-9047-20A23C900DDE}" destId="{74F1D8BA-BA59-457A-8CD0-85CC2DE172D6}" srcOrd="3" destOrd="0" presId="urn:microsoft.com/office/officeart/2008/layout/VerticalCurvedList"/>
    <dgm:cxn modelId="{48D2EAD4-67B1-4E06-BF09-9EB412AD3AFA}" type="presParOf" srcId="{FF967343-F31B-4CCD-84DD-45B2552AEA0B}" destId="{207349D8-81F0-4A8B-87D7-D88ECD6D4680}" srcOrd="1" destOrd="0" presId="urn:microsoft.com/office/officeart/2008/layout/VerticalCurvedList"/>
    <dgm:cxn modelId="{40FA8427-BF2C-4A52-B932-49901B5CD21F}" type="presParOf" srcId="{FF967343-F31B-4CCD-84DD-45B2552AEA0B}" destId="{E0629D16-4DC9-4147-AE64-EC491A9B4338}" srcOrd="2" destOrd="0" presId="urn:microsoft.com/office/officeart/2008/layout/VerticalCurvedList"/>
    <dgm:cxn modelId="{FABBF04F-5FAD-4165-A83E-DE3867D47AE6}" type="presParOf" srcId="{E0629D16-4DC9-4147-AE64-EC491A9B4338}" destId="{41ECBF4F-B492-497D-8CD7-003E67329311}" srcOrd="0" destOrd="0" presId="urn:microsoft.com/office/officeart/2008/layout/VerticalCurvedList"/>
    <dgm:cxn modelId="{6F001F6A-56A2-442D-94BE-E03E20DD36C4}" type="presParOf" srcId="{FF967343-F31B-4CCD-84DD-45B2552AEA0B}" destId="{9B16200A-4929-4194-AA9E-3CABB7435619}" srcOrd="3" destOrd="0" presId="urn:microsoft.com/office/officeart/2008/layout/VerticalCurvedList"/>
    <dgm:cxn modelId="{8DB0C3C5-82C3-41BC-AA91-CC5DE2EA463C}" type="presParOf" srcId="{FF967343-F31B-4CCD-84DD-45B2552AEA0B}" destId="{2EE3D20A-70C9-45E8-9C5E-E43F40A2ABFA}" srcOrd="4" destOrd="0" presId="urn:microsoft.com/office/officeart/2008/layout/VerticalCurvedList"/>
    <dgm:cxn modelId="{69899219-53FD-4814-BCA0-1B965EBC0A37}" type="presParOf" srcId="{2EE3D20A-70C9-45E8-9C5E-E43F40A2ABFA}" destId="{59EE4CF0-1400-48FF-A7F9-F89B802617C8}" srcOrd="0" destOrd="0" presId="urn:microsoft.com/office/officeart/2008/layout/VerticalCurvedList"/>
    <dgm:cxn modelId="{8E91B097-2F21-42F1-A57D-ED27D4F20E74}" type="presParOf" srcId="{FF967343-F31B-4CCD-84DD-45B2552AEA0B}" destId="{9FE8F69E-9DA3-4672-AA56-7CFEFFD180D9}" srcOrd="5" destOrd="0" presId="urn:microsoft.com/office/officeart/2008/layout/VerticalCurvedList"/>
    <dgm:cxn modelId="{96369D79-1BBD-4488-BBFA-65B749BA1B7C}" type="presParOf" srcId="{FF967343-F31B-4CCD-84DD-45B2552AEA0B}" destId="{F4C2E94C-8F05-4AA5-A363-E17087EA49D9}" srcOrd="6" destOrd="0" presId="urn:microsoft.com/office/officeart/2008/layout/VerticalCurvedList"/>
    <dgm:cxn modelId="{E770123D-FC93-44D8-A33E-44AB1EC6DCD5}" type="presParOf" srcId="{F4C2E94C-8F05-4AA5-A363-E17087EA49D9}" destId="{1C1DCB2A-8663-44C6-ACF5-6F1D2FAFF44F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002F8-133B-4ACD-B9B1-06D28C2CB982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B6DD9-86C6-49E8-89E5-71382DE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C7B490-3112-4B78-9C32-E2F9FF87D96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722AC-217B-46D3-9568-9384CA8FD66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34C2-8EBE-4325-B397-AD98AF3B0BA4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78887-957D-4734-826E-8406FA2CE5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4114E-C3D3-4CB7-B6BB-BD111F48D463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72F79-2DC9-4F45-98E8-C869FEFA71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F0B65-18FF-474E-961F-4DE5CC9FA3E7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C3788-1D93-4CE1-8A16-412E9036E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178D8-A9BD-4E56-881E-4AC1E2AC3D7B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3D8-A218-4F5E-92F0-3169B2BA7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FD8F2-82BC-44A7-A035-C0A44B5AFD84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9264C-5A8D-4CFC-BF8F-21451589E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1CD76-2A71-4463-A793-99CA8E8A9EC1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5CCA7-F742-4442-BF43-8E6FE6F17F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A3261-D663-4F91-B4D0-4D6B4881F8C4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B9E61-AA50-40A9-A902-393EBCF285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DD0E96-464F-4770-ABCB-68D470398CB4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8DA5-C2F1-48A6-80D8-6199A574B4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C6590-1471-4869-9A16-0C1585B6D83C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3830-24F3-4AEA-B63D-319C8D275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048DC4-A34A-46FE-93F9-0AFB9832A7CA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49555-E26F-4381-98A6-A8481EB24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7EEC0-0101-49B9-825D-779277E4EC27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F33F04B-F19A-4C11-B523-6011D4193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35302B-22F0-47E8-8CCB-AC5C274AAAB2}" type="datetimeFigureOut">
              <a:rPr lang="ru-RU" smtClean="0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0DBD7BA-DD51-4552-8ACC-902DED6E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lezhnevo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lejnevo_rfo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turizm37.ru/files/place/photos/118/1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42976" y="0"/>
            <a:ext cx="7200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   ДЛЯ   ГРАЖДАН </a:t>
            </a:r>
          </a:p>
          <a:p>
            <a:pPr algn="ctr"/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городского поселения «О бюджете </a:t>
            </a:r>
            <a:r>
              <a:rPr lang="ru-RU" altLang="ru-RU" sz="2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828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 на 2021 год и на плановый период 2022 и 2023 годов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642918"/>
            <a:ext cx="90360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71612"/>
            <a:ext cx="2071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-142908" y="1285860"/>
            <a:ext cx="657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Экономические показатели:</a:t>
            </a:r>
          </a:p>
        </p:txBody>
      </p:sp>
      <p:pic>
        <p:nvPicPr>
          <p:cNvPr id="1844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43380"/>
            <a:ext cx="2249488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143248"/>
            <a:ext cx="278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  <a:p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</p:txBody>
      </p:sp>
      <p:pic>
        <p:nvPicPr>
          <p:cNvPr id="18442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14686"/>
            <a:ext cx="25627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Box 15"/>
          <p:cNvSpPr txBox="1">
            <a:spLocks noChangeArrowheads="1"/>
          </p:cNvSpPr>
          <p:nvPr/>
        </p:nvSpPr>
        <p:spPr bwMode="auto">
          <a:xfrm>
            <a:off x="5929322" y="2357430"/>
            <a:ext cx="4090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(млн.руб.)</a:t>
            </a: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4000496" y="1285860"/>
            <a:ext cx="44291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(% к предыдущему году в сопоставимых ценах)</a:t>
            </a: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86380" y="1714488"/>
          <a:ext cx="2714644" cy="642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97,1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357187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768,48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797,69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828,79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861,95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215074" y="2643182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517,95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595,46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619,86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645,26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000364" y="3214686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Объем платных услуг населению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000364" y="3500438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93,06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96,31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99,97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104,07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4" name="Picture 4" descr="https://estalsch21.edumsko.ru/uploads/3000/2377/section/140804/uslu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071942"/>
            <a:ext cx="2214578" cy="1939970"/>
          </a:xfrm>
          <a:prstGeom prst="rect">
            <a:avLst/>
          </a:prstGeom>
          <a:noFill/>
        </p:spPr>
      </p:pic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5643570" y="4572008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Инвестиции в основной капитал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(млн.руб. в ценах соответствующих лет)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5000636"/>
          <a:ext cx="2714644" cy="500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8661"/>
                <a:gridCol w="678661"/>
                <a:gridCol w="678661"/>
                <a:gridCol w="678661"/>
              </a:tblGrid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2023</a:t>
                      </a:r>
                      <a:endParaRPr lang="ru-RU" sz="10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325,15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140,39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154,38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 2021год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50 808,5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62 921,2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12 112,7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3332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2022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42945,5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42945,5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4356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2023 год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088" y="1916113"/>
          <a:ext cx="6888184" cy="34607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44092"/>
                <a:gridCol w="344409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2023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41529,6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Расходы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41529,6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Дефицит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7" marR="91447" marT="45736" marB="45736" horzOverflow="overflow"/>
                </a:tc>
              </a:tr>
            </a:tbl>
          </a:graphicData>
        </a:graphic>
      </p:graphicFrame>
      <p:sp>
        <p:nvSpPr>
          <p:cNvPr id="15380" name="TextBox 4"/>
          <p:cNvSpPr txBox="1">
            <a:spLocks noChangeArrowheads="1"/>
          </p:cNvSpPr>
          <p:nvPr/>
        </p:nvSpPr>
        <p:spPr bwMode="auto">
          <a:xfrm>
            <a:off x="6516688" y="1484313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smtClean="0"/>
              <a:t>(тыс.руб</a:t>
            </a:r>
            <a:r>
              <a:rPr lang="ru-RU" alt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ЛЕЖНЕВСКОГО ГОРОДСКОГО ПОСЕЛЕНИЯ НА 2018 год и на плановый период 2019 и 2020 годов.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9550" y="1011238"/>
            <a:ext cx="2808288" cy="6477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Налоговые 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9438" y="1011238"/>
            <a:ext cx="28067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/>
              <a:t>Неналоговые доходы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863" y="1012825"/>
            <a:ext cx="2808287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Безвозмездные поступления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1695450"/>
            <a:ext cx="2808288" cy="224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предусмотренных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законодательством Российской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 о налогах и сборах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федеральных налогов и сборов, в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от налогов,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предусмотренных специальными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налоговыми режимами,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региональных и местных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налогов, а также пеней и </a:t>
            </a:r>
          </a:p>
          <a:p>
            <a:pPr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штрафов по ним.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3088" y="1695450"/>
            <a:ext cx="2806700" cy="2246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государственного имущества, а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также платежи в виде штрафов и иных санкций за нарушение </a:t>
            </a:r>
          </a:p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законодательства.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1863" y="1695450"/>
            <a:ext cx="2808287" cy="1816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Дотации, субсидии, субвенции,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трансферты из областного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бюджета, а также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безвозмездные поступления от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физических и юридических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лиц, в том числе добровольные 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пожертвования. </a:t>
            </a:r>
          </a:p>
        </p:txBody>
      </p:sp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00034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2021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год</a:t>
            </a:r>
            <a:r>
              <a:rPr lang="ru-RU" dirty="0"/>
              <a:t> 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71942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00504"/>
            <a:ext cx="15001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28992" y="421481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2022год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4143380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2023год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0" y="4857760"/>
          <a:ext cx="2524125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Диаграмма 32"/>
          <p:cNvGraphicFramePr/>
          <p:nvPr/>
        </p:nvGraphicFramePr>
        <p:xfrm>
          <a:off x="2786050" y="4933950"/>
          <a:ext cx="267652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500958" y="4929198"/>
            <a:ext cx="1357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</a:rPr>
              <a:t>%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5715008" y="4900546"/>
          <a:ext cx="3071898" cy="1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68313" y="476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411413" y="1196975"/>
            <a:ext cx="3960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2286000" y="17859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23559" name="TextBox 13"/>
          <p:cNvSpPr txBox="1">
            <a:spLocks noChangeArrowheads="1"/>
          </p:cNvSpPr>
          <p:nvPr/>
        </p:nvSpPr>
        <p:spPr bwMode="auto">
          <a:xfrm>
            <a:off x="6286500" y="1857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3643313" y="3929063"/>
            <a:ext cx="1026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0034" y="2071678"/>
          <a:ext cx="278608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5715008" y="2214554"/>
          <a:ext cx="2981325" cy="172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143240" y="42862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6868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Налоговые льготы на территории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Дополнительно к льготам, установленным Налоговым кодексом Российской Федерации,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освобождаются от налогообложения по земельному налогу: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многодетные семьи (родители и их дети), в состав которых входят трое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ветераны и инвалиды Великой Отечественной войны.</a:t>
            </a:r>
          </a:p>
          <a:p>
            <a:pPr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 же по налогу на имущество право на налоговую льготу имеют: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дети-сироты, оставшиеся без попечения родителей, до достижения ими возраста 18 лет;</a:t>
            </a:r>
          </a:p>
          <a:p>
            <a:pPr>
              <a:buFont typeface="Wingdings 2" pitchFamily="18" charset="2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многодетные семьи (родители и их дети, в состав которых входят три и более несовершеннолетних детей, зарегистрированных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поселения).</a:t>
            </a:r>
          </a:p>
          <a:p>
            <a:pPr>
              <a:buFont typeface="Wingdings 2" pitchFamily="18" charset="2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бюджета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в 2021 году и плановом периоде 2022 и 2023 гг.</a:t>
            </a:r>
          </a:p>
        </p:txBody>
      </p:sp>
      <p:sp>
        <p:nvSpPr>
          <p:cNvPr id="1030" name="TextBox 2"/>
          <p:cNvSpPr txBox="1">
            <a:spLocks noChangeArrowheads="1"/>
          </p:cNvSpPr>
          <p:nvPr/>
        </p:nvSpPr>
        <p:spPr bwMode="auto">
          <a:xfrm>
            <a:off x="2857488" y="1071546"/>
            <a:ext cx="3384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Box 4"/>
          <p:cNvSpPr txBox="1">
            <a:spLocks noChangeArrowheads="1"/>
          </p:cNvSpPr>
          <p:nvPr/>
        </p:nvSpPr>
        <p:spPr bwMode="auto">
          <a:xfrm>
            <a:off x="1285875" y="15001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2021 </a:t>
            </a:r>
            <a:r>
              <a:rPr lang="ru-RU" dirty="0"/>
              <a:t>год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7143768" y="1428736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2022 </a:t>
            </a:r>
            <a:r>
              <a:rPr lang="ru-RU" dirty="0"/>
              <a:t>год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2928926" y="4714884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2023 </a:t>
            </a:r>
            <a:r>
              <a:rPr lang="ru-RU" dirty="0"/>
              <a:t>год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857364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072166" y="1857364"/>
          <a:ext cx="307183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714480" y="4286256"/>
          <a:ext cx="471490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842" name="Picture 2" descr="ÐÐ°ÑÑÐ¸Ð½ÐºÐ¸ Ð¿Ð¾ Ð·Ð°Ð¿ÑÐ¾ÑÑ Ð½Ð°Ð»Ð¾Ð³Ð¾Ð²ÑÐµ Ð´Ð¾ÑÐ¾Ð´Ñ Ð²ÐºÐ»ÑÑÐ°ÑÑ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1214422"/>
            <a:ext cx="3071834" cy="303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cf.ppt-online.org/files/slide/k/kywAHprnCUP2Y7mzJxL0bRtE4iTVXQ3WMqjD16/slide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0" y="1428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БЮДЖЕТ ЛЕЖНЕВСКОГО ГОРОДСКОГО ПОСЕЛЕНИЯ В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3571868" y="4000504"/>
            <a:ext cx="2449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300788" y="1125538"/>
            <a:ext cx="2519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2022год</a:t>
            </a: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116013" y="1125538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606" name="Прямоугольник 4"/>
          <p:cNvSpPr>
            <a:spLocks noChangeArrowheads="1"/>
          </p:cNvSpPr>
          <p:nvPr/>
        </p:nvSpPr>
        <p:spPr bwMode="auto">
          <a:xfrm>
            <a:off x="8013700" y="5445125"/>
            <a:ext cx="1106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2786050" y="4572008"/>
          <a:ext cx="342902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072067" y="1714488"/>
          <a:ext cx="4071933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142844" y="1571612"/>
          <a:ext cx="407196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453188" cy="863600"/>
          </a:xfrm>
        </p:spPr>
        <p:txBody>
          <a:bodyPr/>
          <a:lstStyle/>
          <a:p>
            <a:pPr eaLnBrk="1" hangingPunct="1"/>
            <a:r>
              <a:rPr lang="ru-RU" altLang="ru-RU" sz="2800" b="1" dirty="0" err="1" smtClean="0"/>
              <a:t>Лежневское</a:t>
            </a:r>
            <a:r>
              <a:rPr lang="ru-RU" altLang="ru-RU" sz="2800" b="1" dirty="0" smtClean="0"/>
              <a:t> городское поселение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57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50825" y="32845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  <a:p>
            <a:r>
              <a:rPr lang="ru-RU" altLang="ru-RU" dirty="0"/>
              <a:t>Численность населения на</a:t>
            </a:r>
          </a:p>
          <a:p>
            <a:r>
              <a:rPr lang="ru-RU" altLang="ru-RU" dirty="0" smtClean="0"/>
              <a:t>01.01.2020 </a:t>
            </a:r>
            <a:r>
              <a:rPr lang="ru-RU" altLang="ru-RU" dirty="0"/>
              <a:t>– </a:t>
            </a:r>
            <a:r>
              <a:rPr lang="ru-RU" altLang="ru-RU" dirty="0" smtClean="0"/>
              <a:t>7635 </a:t>
            </a:r>
            <a:r>
              <a:rPr lang="ru-RU" altLang="ru-RU" dirty="0"/>
              <a:t>человек</a:t>
            </a:r>
          </a:p>
        </p:txBody>
      </p:sp>
      <p:pic>
        <p:nvPicPr>
          <p:cNvPr id="7173" name="Picture 7" descr="C:\Users\Администратор\Desktop\d0bbd0b5d0b6d0bdd0b5d0b2d0be1-26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63"/>
            <a:ext cx="35004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tula.ru/activity/economics/city-budget/201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92" y="-11930170"/>
            <a:ext cx="7786742" cy="4996567"/>
          </a:xfrm>
          <a:prstGeom prst="rect">
            <a:avLst/>
          </a:prstGeom>
          <a:noFill/>
        </p:spPr>
      </p:pic>
      <p:pic>
        <p:nvPicPr>
          <p:cNvPr id="51204" name="Picture 4" descr="http://900igr.net/up/datas/131371/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104216" cy="814368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2021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38175" y="661987"/>
          <a:ext cx="7867650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539750" y="-242887"/>
            <a:ext cx="8247092" cy="885806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33362" y="909637"/>
          <a:ext cx="8677275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47026" cy="671492"/>
          </a:xfrm>
        </p:spPr>
        <p:txBody>
          <a:bodyPr/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b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ЛЕЖНЕВСКОГО ГОРОДСКОГО ПОСЕЛЕНИЯ НА 2022 ГОД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04850" y="890587"/>
          <a:ext cx="7734300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14313" y="804863"/>
            <a:ext cx="8929687" cy="105251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городского поселения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2021 год и на плановый период 2022-2023 годов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Программный бюджет</a:t>
            </a:r>
            <a:endParaRPr lang="ru-RU" altLang="ru-RU" b="1" dirty="0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-36513" y="2286000"/>
            <a:ext cx="91805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годов сформирован в программной структуре расходов на основе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четырех муниципальных программ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поселения. Муниципальная программа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Муниципальная программа имеет цель, мероприятия и показатели эффективности, направленные на достижение заданного результата.</a:t>
            </a:r>
          </a:p>
          <a:p>
            <a:pPr indent="449263"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85750" y="1428750"/>
            <a:ext cx="8501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3600" dirty="0"/>
              <a:t>Развитие транспортной системы </a:t>
            </a:r>
            <a:r>
              <a:rPr lang="ru-RU" altLang="ru-RU" sz="3600" dirty="0" err="1"/>
              <a:t>Лежневского</a:t>
            </a:r>
            <a:r>
              <a:rPr lang="ru-RU" altLang="ru-RU" sz="3600" dirty="0"/>
              <a:t> городского поселения</a:t>
            </a:r>
          </a:p>
        </p:txBody>
      </p:sp>
      <p:pic>
        <p:nvPicPr>
          <p:cNvPr id="18436" name="Рисунок 7" descr="дорог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3571900" cy="2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https://i.mycdn.me/image?id=805815667808&amp;t=0&amp;plc=WEB&amp;tkn=*isr5yGH9qxLEC6X9kcNEk-VBm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357694"/>
            <a:ext cx="3571900" cy="230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2" y="2643182"/>
            <a:ext cx="3152775" cy="1200150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развитие автомобильных дорог общего пользования местного значения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2021 </a:t>
            </a:r>
            <a:r>
              <a:rPr lang="ru-RU" dirty="0"/>
              <a:t>год   </a:t>
            </a:r>
            <a:r>
              <a:rPr lang="ru-RU" dirty="0" smtClean="0"/>
              <a:t>19156,8тыс.руб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12269,3тыс.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10 000,0 тыс.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img.mycdn.me/getImage?url=http%3A%2F%2Fwyksa.ru%2Fnews%2Fdata%2Fupimages%2Fbez-nazvaniya-formir.jpg&amp;type=WIDE_FEED_PANORAMA&amp;signatureToken=JNVn4rPtjR1pyQdezDnL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0357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4714884"/>
            <a:ext cx="40719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2021 </a:t>
            </a:r>
            <a:r>
              <a:rPr lang="ru-RU" dirty="0"/>
              <a:t>год </a:t>
            </a:r>
            <a:r>
              <a:rPr lang="ru-RU" dirty="0" smtClean="0"/>
              <a:t>3017,2 тыс.руб.;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2022 год 1000,0 тыс. руб.;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2023 год 1000,0 тыс.руб.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3786214" cy="203132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ru-RU" b="1" u="sng" dirty="0"/>
              <a:t>Цель </a:t>
            </a:r>
            <a:r>
              <a:rPr lang="ru-RU" b="1" u="sng" dirty="0" smtClean="0"/>
              <a:t>программы</a:t>
            </a:r>
            <a:r>
              <a:rPr lang="ru-RU" dirty="0" smtClean="0"/>
              <a:t> 1.Повышение уровня благоустройства дворовых территорий.</a:t>
            </a:r>
          </a:p>
          <a:p>
            <a:r>
              <a:rPr lang="ru-RU" dirty="0" smtClean="0"/>
              <a:t>2. Повышение уровня благоустройства общественных территорий.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Детские игровые площадки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pic>
        <p:nvPicPr>
          <p:cNvPr id="8194" name="Picture 2" descr="https://www.huzhe.net/files/comments/380751/images/thumbs/380749_c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7215238" cy="54114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4734342"/>
            <a:ext cx="3152775" cy="212365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уровня благоустроенности территории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 обеспечение условий для отдыха и физического развития детей, профилактика детских заболеваний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5657850"/>
            <a:ext cx="3511550" cy="1200150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2021 </a:t>
            </a:r>
            <a:r>
              <a:rPr lang="ru-RU" dirty="0"/>
              <a:t>год  </a:t>
            </a:r>
            <a:r>
              <a:rPr lang="ru-RU" dirty="0" smtClean="0"/>
              <a:t>968,4 тыс.руб</a:t>
            </a:r>
            <a:r>
              <a:rPr lang="ru-RU" dirty="0"/>
              <a:t>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2022 </a:t>
            </a:r>
            <a:r>
              <a:rPr lang="ru-RU" dirty="0"/>
              <a:t>год </a:t>
            </a:r>
            <a:r>
              <a:rPr lang="ru-RU" dirty="0" smtClean="0"/>
              <a:t>500,0 тыс. </a:t>
            </a:r>
            <a:r>
              <a:rPr lang="ru-RU" dirty="0"/>
              <a:t>руб.;</a:t>
            </a:r>
          </a:p>
          <a:p>
            <a:pPr algn="ctr">
              <a:buFontTx/>
              <a:buChar char="-"/>
              <a:defRPr/>
            </a:pPr>
            <a:r>
              <a:rPr lang="ru-RU" dirty="0"/>
              <a:t>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  <a:r>
              <a:rPr lang="ru-RU" dirty="0" smtClean="0"/>
              <a:t>500,0. </a:t>
            </a:r>
            <a:r>
              <a:rPr lang="ru-RU" dirty="0"/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Tx/>
              <a:buBlip>
                <a:blip r:embed="rId2"/>
              </a:buBlip>
            </a:pPr>
            <a:r>
              <a:rPr lang="ru-RU" altLang="ru-RU" sz="2800" b="1" dirty="0" smtClean="0"/>
              <a:t>Уличное освещение территории </a:t>
            </a:r>
            <a:r>
              <a:rPr lang="ru-RU" altLang="ru-RU" sz="2800" b="1" dirty="0" err="1" smtClean="0"/>
              <a:t>Лежневского</a:t>
            </a:r>
            <a:r>
              <a:rPr lang="ru-RU" altLang="ru-RU" sz="2800" b="1" dirty="0" smtClean="0"/>
              <a:t> городского поселения </a:t>
            </a:r>
            <a:endParaRPr lang="ru-RU" altLang="ru-RU" sz="2800" b="1" dirty="0"/>
          </a:p>
        </p:txBody>
      </p:sp>
      <p:pic>
        <p:nvPicPr>
          <p:cNvPr id="16" name="Picture 2" descr="https://lampagid.ru/wp-content/uploads/2017/05/image03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02474" y="-25932018"/>
            <a:ext cx="3722551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000240"/>
            <a:ext cx="3152775" cy="861774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/>
              <a:t>Цель программы</a:t>
            </a:r>
            <a:r>
              <a:rPr lang="ru-RU" dirty="0"/>
              <a:t>: </a:t>
            </a:r>
            <a:endParaRPr lang="ru-RU" dirty="0" smtClean="0"/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комфортного проживания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2450" y="4429132"/>
            <a:ext cx="3511550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/>
              <a:t>Всего расходов по программе </a:t>
            </a:r>
            <a:r>
              <a:rPr lang="ru-RU" dirty="0"/>
              <a:t>на:</a:t>
            </a:r>
          </a:p>
          <a:p>
            <a:pPr algn="ctr">
              <a:buFontTx/>
              <a:buChar char="-"/>
              <a:defRPr/>
            </a:pPr>
            <a:r>
              <a:rPr lang="ru-RU" dirty="0" smtClean="0"/>
              <a:t>2021 </a:t>
            </a:r>
            <a:r>
              <a:rPr lang="ru-RU" dirty="0"/>
              <a:t>год  </a:t>
            </a:r>
            <a:r>
              <a:rPr lang="ru-RU" dirty="0" smtClean="0"/>
              <a:t>7231,0 тыс.руб.;</a:t>
            </a:r>
            <a:endParaRPr lang="ru-RU" dirty="0"/>
          </a:p>
        </p:txBody>
      </p:sp>
      <p:pic>
        <p:nvPicPr>
          <p:cNvPr id="1026" name="Picture 2" descr="https://edc-ekb.ru/wp-content/uploads/2019/04/dorog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5214974" cy="369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0825" y="174625"/>
            <a:ext cx="9037638" cy="1135063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 по программным и </a:t>
            </a:r>
            <a:r>
              <a:rPr lang="ru-RU" sz="1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непрограммным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направлениям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2021– 2023 годах</a:t>
            </a: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4E5B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4E5B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8081963" y="1003300"/>
            <a:ext cx="11676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b="1" dirty="0">
                <a:solidFill>
                  <a:srgbClr val="000000"/>
                </a:solidFill>
              </a:rPr>
              <a:t>.</a:t>
            </a:r>
            <a:r>
              <a:rPr lang="ru-RU" altLang="ru-RU" b="1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714500" y="114300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6786563" y="1214438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1643042" y="5357826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2023год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571612"/>
          <a:ext cx="496252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857752" y="1643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342899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323850" y="-26988"/>
            <a:ext cx="6119813" cy="5032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Уважаемые жители Лежневского городского поселения!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88"/>
            <a:ext cx="6696075" cy="50958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z="1800" dirty="0" smtClean="0">
                <a:solidFill>
                  <a:schemeClr val="tx1"/>
                </a:solidFill>
              </a:rPr>
              <a:t>Представляем Вашему вниманию информационный материал – «Бюджет для граждан» – аналитический документ, подготовленный в целях предоставления гражданам актуальной информации о бюджете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Лежневского</a:t>
            </a:r>
            <a:r>
              <a:rPr lang="ru-RU" sz="1800" dirty="0" smtClean="0">
                <a:solidFill>
                  <a:schemeClr val="tx1"/>
                </a:solidFill>
              </a:rPr>
              <a:t> городского поселения на 2021 год и на плановый период 2022 и 2023 годов.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 «Бюджет для граждан» разработан в формате, доступном для широкого круга пользователей, для ознакомления граждан с задачами и приоритетными направлениями бюджетной политики, основными условиями формирования бюджета, источниками доходов бюджетов, направлениями бюджетных расходов, планируемыми результатами использования бюджетных ассигнований, а также вовлечения граждан в обсуждение бюджетных решений. Представленная информация обеспечивает реализацию принципов прозрачности и открытости бюджетного процесса в </a:t>
            </a:r>
            <a:r>
              <a:rPr lang="ru-RU" sz="1800" dirty="0" err="1" smtClean="0">
                <a:solidFill>
                  <a:schemeClr val="tx1"/>
                </a:solidFill>
              </a:rPr>
              <a:t>Лежневском</a:t>
            </a:r>
            <a:r>
              <a:rPr lang="ru-RU" sz="1800" dirty="0" smtClean="0">
                <a:solidFill>
                  <a:schemeClr val="tx1"/>
                </a:solidFill>
              </a:rPr>
              <a:t> городском поселении.</a:t>
            </a:r>
          </a:p>
          <a:p>
            <a:pPr algn="just" eaLnBrk="1" hangingPunct="1"/>
            <a:endPara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314421.vk.me/v314421815/8f44/a6I5ppJ7K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773113"/>
            <a:ext cx="21066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79388" y="6154738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муниципального района                                                                                П.Н. Колесников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0430" y="5929312"/>
            <a:ext cx="22955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73377" y="398040"/>
            <a:ext cx="5472608" cy="7490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680" y="378568"/>
            <a:ext cx="51705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rbel"/>
                <a:cs typeface="+mn-cs"/>
              </a:rPr>
              <a:t>Общественно-значимые инвестиционные  проекты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1142984"/>
            <a:ext cx="6572296" cy="285752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Устройство детских площадок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1428736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0,5млн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30730" name="AutoShape 2" descr="Картинки по запросу строительство автомобильной дороги жажлево ильинск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1285852" y="257174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Благоустройство дворовых и общественных территорий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43240" y="292893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3,0 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2022год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</a:t>
            </a:r>
            <a:r>
              <a:rPr lang="ru-RU" sz="1600" b="1" dirty="0" err="1"/>
              <a:t>руб</a:t>
            </a:r>
            <a:endParaRPr lang="ru-RU" sz="1600" b="1" dirty="0"/>
          </a:p>
          <a:p>
            <a:pPr>
              <a:defRPr/>
            </a:pPr>
            <a:r>
              <a:rPr lang="ru-RU" sz="1600" b="1" dirty="0"/>
              <a:t>План за </a:t>
            </a:r>
            <a:r>
              <a:rPr lang="ru-RU" sz="1600" b="1" dirty="0" smtClean="0"/>
              <a:t>2023год </a:t>
            </a:r>
            <a:r>
              <a:rPr lang="ru-RU" sz="1600" b="1" dirty="0"/>
              <a:t>– </a:t>
            </a:r>
            <a:r>
              <a:rPr lang="ru-RU" sz="1600" b="1" dirty="0" smtClean="0"/>
              <a:t>1,0млн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/>
              <a:t>.</a:t>
            </a:r>
          </a:p>
          <a:p>
            <a:pPr>
              <a:defRPr/>
            </a:pPr>
            <a:endParaRPr lang="ru-RU" sz="1100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714480" y="4000504"/>
            <a:ext cx="6643733" cy="357190"/>
          </a:xfrm>
          <a:prstGeom prst="homePlate">
            <a:avLst>
              <a:gd name="adj" fmla="val 32193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Реконструкция уличного освещения</a:t>
            </a:r>
            <a:endParaRPr lang="ru-RU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4357694"/>
            <a:ext cx="3296408" cy="11028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/>
          </a:p>
          <a:p>
            <a:pPr>
              <a:defRPr/>
            </a:pPr>
            <a:r>
              <a:rPr lang="ru-RU" sz="1600" b="1" dirty="0"/>
              <a:t>План на </a:t>
            </a:r>
            <a:r>
              <a:rPr lang="ru-RU" sz="1600" b="1" dirty="0" smtClean="0"/>
              <a:t>2021год </a:t>
            </a:r>
            <a:r>
              <a:rPr lang="ru-RU" sz="1600" b="1" dirty="0"/>
              <a:t>– </a:t>
            </a:r>
            <a:r>
              <a:rPr lang="ru-RU" sz="1600" b="1" dirty="0" smtClean="0"/>
              <a:t>7,2млн</a:t>
            </a:r>
            <a:r>
              <a:rPr lang="ru-RU" sz="1600" b="1" dirty="0"/>
              <a:t>. руб.</a:t>
            </a:r>
          </a:p>
          <a:p>
            <a:pPr>
              <a:defRPr/>
            </a:pPr>
            <a:r>
              <a:rPr lang="ru-RU" sz="1600" b="1" dirty="0" smtClean="0"/>
              <a:t>.</a:t>
            </a:r>
            <a:endParaRPr lang="ru-RU" sz="1600" b="1" dirty="0"/>
          </a:p>
          <a:p>
            <a:pPr>
              <a:defRPr/>
            </a:pP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ЛЕЖНЕВСОГО ГОРОДСКОГО ПОСЕЛЕНИЯ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4357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Предельный объем </a:t>
            </a:r>
            <a:r>
              <a:rPr lang="ru-RU" sz="2000" b="1" dirty="0"/>
              <a:t>муниципального долга 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на 2021 год </a:t>
            </a:r>
            <a:r>
              <a:rPr lang="ru-RU" sz="2000" b="1" dirty="0"/>
              <a:t>– </a:t>
            </a:r>
            <a:r>
              <a:rPr lang="ru-RU" sz="2000" b="1" dirty="0" smtClean="0"/>
              <a:t>15000,0тыс.руб.;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на 2022 год –15000,0тыс.руб</a:t>
            </a:r>
            <a:r>
              <a:rPr lang="ru-RU" sz="2000" b="1" dirty="0"/>
              <a:t>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 smtClean="0"/>
              <a:t>     на 2023 год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ru-RU" sz="2000" b="1" dirty="0" smtClean="0"/>
              <a:t>15000,0 тыс.руб.</a:t>
            </a:r>
            <a:endParaRPr lang="ru-RU" altLang="ru-RU" sz="2000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643188" y="3214688"/>
            <a:ext cx="4357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b="1" dirty="0"/>
              <a:t>Прогноз объема муниципального долга :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01.01.2022 </a:t>
            </a:r>
            <a:r>
              <a:rPr lang="ru-RU" sz="2000" b="1" dirty="0"/>
              <a:t>– 0,0 руб.;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dirty="0"/>
              <a:t>на </a:t>
            </a:r>
            <a:r>
              <a:rPr lang="ru-RU" sz="2000" b="1" dirty="0" smtClean="0"/>
              <a:t>01.01.2023 </a:t>
            </a:r>
            <a:r>
              <a:rPr lang="ru-RU" sz="2000" b="1" dirty="0"/>
              <a:t>–0,0 руб</a:t>
            </a:r>
            <a:r>
              <a:rPr lang="ru-RU" sz="2000" b="1" dirty="0" smtClean="0"/>
              <a:t>.;</a:t>
            </a:r>
          </a:p>
          <a:p>
            <a:pPr algn="ctr"/>
            <a:r>
              <a:rPr lang="ru-RU" sz="2000" b="1" dirty="0" smtClean="0"/>
              <a:t>на 01.01.2024 –0,0 руб.;</a:t>
            </a:r>
          </a:p>
          <a:p>
            <a:pPr algn="ctr">
              <a:buFont typeface="Wingdings 2" pitchFamily="18" charset="2"/>
              <a:buNone/>
            </a:pPr>
            <a:endParaRPr lang="ru-RU" sz="2000" b="1" dirty="0" smtClean="0"/>
          </a:p>
          <a:p>
            <a:pPr algn="ctr">
              <a:buFont typeface="Wingdings 2" pitchFamily="18" charset="2"/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</p:txBody>
      </p:sp>
      <p:pic>
        <p:nvPicPr>
          <p:cNvPr id="33795" name="Содержимое 5" descr="1389202444-5-steps-conquering-public-spearking-anxiety-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071563"/>
            <a:ext cx="2857500" cy="1500187"/>
          </a:xfrm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428625" y="2286000"/>
            <a:ext cx="835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гражданами проекта бюджета Лежневского городского прселения     (проекта об исполнении бюджета Лежневского городского прселения )  возможно  посредством участия граждан в публичных слушаниях. Публичные слушания в Лежневском городского прселения проводятся дважды в год: 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проекту бюджета Лежневского городского прселения ;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годовому отчету об исполнении  бюджета Лежневского городского прселения 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Российской Федерации, проживающие на территории Лежневского муниципального района вправе принять участие в публичных слушаниях.</a:t>
            </a:r>
            <a:endParaRPr lang="ru-RU" sz="1600">
              <a:solidFill>
                <a:srgbClr val="002060"/>
              </a:solidFill>
            </a:endParaRPr>
          </a:p>
          <a:p>
            <a:pPr indent="449263" algn="just" eaLnBrk="0" hangingPunct="0"/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Лежневского муниципального района в районной газете 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«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Сельские вести</a:t>
            </a:r>
            <a:r>
              <a:rPr lang="ru-RU" sz="1600">
                <a:solidFill>
                  <a:srgbClr val="002060"/>
                </a:solidFill>
                <a:cs typeface="Times New Roman" pitchFamily="18" charset="0"/>
              </a:rPr>
              <a:t>»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сети Интернет на официальном сайте  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http://lezhnevo.ru</a:t>
            </a: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не позднее чем за семь дней до даты их проведения.</a:t>
            </a: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 sz="1400">
              <a:latin typeface="Times New Roman" pitchFamily="18" charset="0"/>
            </a:endParaRPr>
          </a:p>
          <a:p>
            <a:pPr indent="449263" eaLnBrk="0" hangingPunct="0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2428860" y="785794"/>
            <a:ext cx="4214842" cy="785818"/>
          </a:xfrm>
        </p:spPr>
        <p:txBody>
          <a:bodyPr/>
          <a:lstStyle/>
          <a:p>
            <a:pPr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72062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Материалы подготовлены Финансовым   отделом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(физических лиц), в том числе представителей организаций (юридических лиц), общественных объединений, государственных органов, органов местного самоуправления в Финансовом отделе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осуществляется Заместителем Главы – Начальником финансового отдела Лебедевой Еленой Александровной.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Организация личного приема граждан  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Заместителем Главы администрации - Начальником   финансового   отдела  Лебедевой  Еленой  Александровной:   пятница  с 10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до 12</a:t>
            </a:r>
            <a:r>
              <a:rPr lang="ru-RU" sz="1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Ивановская область, пос. Лежнево, ул. Октябрьская, д. 32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Личный прием граждан осуществляется по предварительной записи  лично, либо по телефону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8(49357) 2-14-33, а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дрес электронной почты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lejnevo_rfo@mail.ru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Также на официальном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работает интернет-приемная.	</a:t>
            </a:r>
          </a:p>
          <a:p>
            <a:pPr algn="just">
              <a:buFont typeface="Arial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Информация о возможностях взаимодействия и графике приема граждан депутатами Совета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представлена  на сайте Администрации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в разделе «Совет депутатов».</a:t>
            </a: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6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http://gazetaingush.ru/sites/default/files/news/20170403-v-ufssp-rossii-po-respublike-ingushetiya-12-aprelya-proydet-den-edinogo-priema-grazhdan/ispolkom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285750"/>
            <a:ext cx="2000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http://gazeta-leninsk.ru/wp-content/uploads/2016/10/4385ec4c20078b402c9e5cc52f832d39-768x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42875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357166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</a:t>
            </a:r>
            <a:r>
              <a:rPr lang="ru-RU" sz="1400" dirty="0" smtClean="0"/>
              <a:t>- в переводе со </a:t>
            </a:r>
            <a:r>
              <a:rPr lang="ru-RU" sz="1400" dirty="0" err="1" smtClean="0"/>
              <a:t>старонормандского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bougette</a:t>
            </a:r>
            <a:r>
              <a:rPr lang="ru-RU" sz="1400" dirty="0" smtClean="0"/>
              <a:t> – это сумка,</a:t>
            </a:r>
          </a:p>
          <a:p>
            <a:r>
              <a:rPr lang="ru-RU" sz="1400" dirty="0" smtClean="0"/>
              <a:t>кошелёк, мешок с деньгами.</a:t>
            </a:r>
          </a:p>
          <a:p>
            <a:endParaRPr lang="ru-RU" sz="1400" dirty="0" smtClean="0"/>
          </a:p>
          <a:p>
            <a:r>
              <a:rPr lang="ru-RU" sz="1400" b="1" dirty="0" smtClean="0"/>
              <a:t>Бюджет</a:t>
            </a:r>
            <a:r>
              <a:rPr lang="ru-RU" sz="1400" dirty="0" smtClean="0"/>
              <a:t> – это схема расходов и доходов определенного лица, бизнеса,</a:t>
            </a:r>
          </a:p>
          <a:p>
            <a:r>
              <a:rPr lang="ru-RU" sz="1400" dirty="0" smtClean="0"/>
              <a:t>семьи или государства, которая утверждается строго на определенный</a:t>
            </a:r>
          </a:p>
          <a:p>
            <a:r>
              <a:rPr lang="ru-RU" sz="1400" dirty="0" smtClean="0"/>
              <a:t>период времени.</a:t>
            </a:r>
          </a:p>
        </p:txBody>
      </p:sp>
      <p:pic>
        <p:nvPicPr>
          <p:cNvPr id="1028" name="Picture 4" descr="https://www.volynnews.com/files/news/2014/11-11/135763/65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1857388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000241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Государственный бюджет </a:t>
            </a:r>
            <a:r>
              <a:rPr lang="ru-RU" sz="1400" dirty="0" smtClean="0"/>
              <a:t>– это</a:t>
            </a:r>
          </a:p>
          <a:p>
            <a:r>
              <a:rPr lang="ru-RU" sz="1400" dirty="0" smtClean="0"/>
              <a:t>важнейший документ, который состоит</a:t>
            </a:r>
          </a:p>
          <a:p>
            <a:r>
              <a:rPr lang="ru-RU" sz="1400" dirty="0" smtClean="0"/>
              <a:t>из целого ряда финансовых смет</a:t>
            </a:r>
          </a:p>
          <a:p>
            <a:r>
              <a:rPr lang="ru-RU" sz="1400" dirty="0" smtClean="0"/>
              <a:t>различных ведомств, служб и</a:t>
            </a:r>
          </a:p>
          <a:p>
            <a:r>
              <a:rPr lang="ru-RU" sz="1400" dirty="0" smtClean="0"/>
              <a:t>государственных программ. Именно в</a:t>
            </a:r>
          </a:p>
          <a:p>
            <a:r>
              <a:rPr lang="ru-RU" sz="1400" dirty="0" smtClean="0"/>
              <a:t>нем определяются те потребности,</a:t>
            </a:r>
          </a:p>
          <a:p>
            <a:r>
              <a:rPr lang="ru-RU" sz="1400" dirty="0" smtClean="0"/>
              <a:t>которые подлежат удовлетворению за</a:t>
            </a:r>
          </a:p>
          <a:p>
            <a:r>
              <a:rPr lang="ru-RU" sz="1400" dirty="0" smtClean="0"/>
              <a:t>счет денежных средств государственной</a:t>
            </a:r>
          </a:p>
          <a:p>
            <a:r>
              <a:rPr lang="ru-RU" sz="1400" dirty="0" smtClean="0"/>
              <a:t>казны. Также в бюджете указываются</a:t>
            </a:r>
          </a:p>
          <a:p>
            <a:r>
              <a:rPr lang="ru-RU" sz="1400" dirty="0" smtClean="0"/>
              <a:t>основные источники и ожидаемые</a:t>
            </a:r>
          </a:p>
          <a:p>
            <a:r>
              <a:rPr lang="ru-RU" sz="1400" dirty="0" smtClean="0"/>
              <a:t>поступления в казну государства.</a:t>
            </a:r>
            <a:endParaRPr lang="ru-RU" sz="1400" dirty="0"/>
          </a:p>
        </p:txBody>
      </p:sp>
      <p:pic>
        <p:nvPicPr>
          <p:cNvPr id="1030" name="Picture 6" descr="http://vdvsp.ru/pic/news/144889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2952770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15074" y="2000240"/>
            <a:ext cx="264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Бюджет муниципального</a:t>
            </a:r>
          </a:p>
          <a:p>
            <a:r>
              <a:rPr lang="ru-RU" sz="1400" b="1" dirty="0" smtClean="0"/>
              <a:t>образования </a:t>
            </a:r>
            <a:r>
              <a:rPr lang="ru-RU" sz="1400" dirty="0" smtClean="0"/>
              <a:t>– это форма</a:t>
            </a:r>
          </a:p>
          <a:p>
            <a:r>
              <a:rPr lang="ru-RU" sz="1400" dirty="0" smtClean="0"/>
              <a:t>образования и расходования</a:t>
            </a:r>
          </a:p>
          <a:p>
            <a:r>
              <a:rPr lang="ru-RU" sz="1400" dirty="0" smtClean="0"/>
              <a:t>денежных средств,</a:t>
            </a:r>
          </a:p>
          <a:p>
            <a:r>
              <a:rPr lang="ru-RU" sz="1400" dirty="0" smtClean="0"/>
              <a:t>предназначенных для</a:t>
            </a:r>
          </a:p>
          <a:p>
            <a:r>
              <a:rPr lang="ru-RU" sz="1400" dirty="0" smtClean="0"/>
              <a:t>обеспечения задач и функций,</a:t>
            </a:r>
          </a:p>
          <a:p>
            <a:r>
              <a:rPr lang="ru-RU" sz="1400" dirty="0" smtClean="0"/>
              <a:t>отнесенных к предметам</a:t>
            </a:r>
          </a:p>
          <a:p>
            <a:r>
              <a:rPr lang="ru-RU" sz="1400" dirty="0" smtClean="0"/>
              <a:t>ведения местного</a:t>
            </a:r>
          </a:p>
          <a:p>
            <a:r>
              <a:rPr lang="ru-RU" sz="1400" dirty="0" smtClean="0"/>
              <a:t>самоуправления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21495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Граждане – и как налогоплательщики, и как потребители общественных услуг – должны</a:t>
            </a:r>
          </a:p>
          <a:p>
            <a:r>
              <a:rPr lang="ru-RU" sz="1400" dirty="0" smtClean="0"/>
              <a:t>быть уверены в том, что передаваемые ими в распоряжение государства средства</a:t>
            </a:r>
          </a:p>
          <a:p>
            <a:r>
              <a:rPr lang="ru-RU" sz="1400" dirty="0" smtClean="0"/>
              <a:t>используются прозрачно и эффективно, приносят конкретные результаты как для</a:t>
            </a:r>
          </a:p>
          <a:p>
            <a:r>
              <a:rPr lang="ru-RU" sz="1400" dirty="0" smtClean="0"/>
              <a:t>общества в целом, так и для каждой семьи, для каждого человека</a:t>
            </a:r>
            <a:endParaRPr lang="ru-RU" sz="1400" dirty="0"/>
          </a:p>
        </p:txBody>
      </p:sp>
      <p:pic>
        <p:nvPicPr>
          <p:cNvPr id="1034" name="Picture 10" descr="http://www.vimarko.com.ua/sites/default/files/pictures/news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857760"/>
            <a:ext cx="1214446" cy="157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-214313"/>
            <a:ext cx="8001027" cy="785793"/>
          </a:xfrm>
        </p:spPr>
        <p:txBody>
          <a:bodyPr/>
          <a:lstStyle/>
          <a:p>
            <a:r>
              <a:rPr lang="ru-RU" sz="2800" dirty="0" smtClean="0"/>
              <a:t>БЮДЖЕТ И БЮДЖЕТНЫЙ ПРОЦЕСС 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468313" y="4724400"/>
            <a:ext cx="799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/>
          </a:p>
        </p:txBody>
      </p:sp>
      <p:sp>
        <p:nvSpPr>
          <p:cNvPr id="11" name="Овал 10"/>
          <p:cNvSpPr/>
          <p:nvPr/>
        </p:nvSpPr>
        <p:spPr>
          <a:xfrm>
            <a:off x="214313" y="500063"/>
            <a:ext cx="2643187" cy="2143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ДОХОДЫ БЮДЖЕТА поступающие в бюджет денежные средства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3" y="2428875"/>
            <a:ext cx="2643187" cy="21431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РАСХОДЫ БЮДЖЕТА выплачиваемые из бюджета денежные средства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29000" y="857250"/>
            <a:ext cx="3357563" cy="33575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БЮДЖЕТ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00313" y="2286000"/>
            <a:ext cx="8572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Прямоугольник 16"/>
          <p:cNvSpPr>
            <a:spLocks noChangeArrowheads="1"/>
          </p:cNvSpPr>
          <p:nvPr/>
        </p:nvSpPr>
        <p:spPr bwMode="auto">
          <a:xfrm>
            <a:off x="6715125" y="785813"/>
            <a:ext cx="242887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расходы бюджета превышают доходы, то бюджет формируется с дефицитом. Превышение доходов над расходами образует профицит бюджета. Сбалансированность бюджета по доходам и расходам – основополагающее требование, предъявляемое к органам, составляющим  и утверждающим бюджет. </a:t>
            </a:r>
          </a:p>
        </p:txBody>
      </p:sp>
      <p:sp>
        <p:nvSpPr>
          <p:cNvPr id="8201" name="Прямоугольник 17"/>
          <p:cNvSpPr>
            <a:spLocks noChangeArrowheads="1"/>
          </p:cNvSpPr>
          <p:nvPr/>
        </p:nvSpPr>
        <p:spPr bwMode="auto">
          <a:xfrm>
            <a:off x="0" y="4549775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Бюджетный процесс</a:t>
            </a:r>
            <a:r>
              <a:rPr lang="ru-RU"/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КАКИЕ ЭТАПЫ ПРОХОДИТ ПРОЕКТ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БЮДЖЕТА?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496944" cy="514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863600" y="20462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35075" y="35734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82663" y="5102225"/>
            <a:ext cx="576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643063" y="1714500"/>
            <a:ext cx="7215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dirty="0"/>
              <a:t>СОСТАВЛЕНИЕ ПРОЕКТА БЮДЖЕТА Работа по составлению проекта бюджета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городского поселения начинается за 9 месяцев до начала очередного финансового года. Постановлением Главы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муниципального района </a:t>
            </a:r>
            <a:r>
              <a:rPr lang="ru-RU" altLang="ru-RU" sz="1200" dirty="0"/>
              <a:t>от </a:t>
            </a:r>
            <a:r>
              <a:rPr lang="ru-RU" altLang="ru-RU" sz="1200" dirty="0" smtClean="0"/>
              <a:t>26.12.2019г</a:t>
            </a:r>
            <a:r>
              <a:rPr lang="ru-RU" altLang="ru-RU" sz="1200" dirty="0"/>
              <a:t>. № </a:t>
            </a:r>
            <a:r>
              <a:rPr lang="ru-RU" altLang="ru-RU" sz="1200" dirty="0" smtClean="0"/>
              <a:t>638 </a:t>
            </a:r>
            <a:r>
              <a:rPr lang="ru-RU" altLang="ru-RU" sz="1200" dirty="0"/>
              <a:t>утвержден Порядок составления проекта бюджета на очередной финансовый год, в котором определены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Финансовый отдел администрации </a:t>
            </a:r>
            <a:r>
              <a:rPr lang="ru-RU" altLang="ru-RU" sz="1200" dirty="0" err="1"/>
              <a:t>Лежневского</a:t>
            </a:r>
            <a:r>
              <a:rPr lang="ru-RU" altLang="ru-RU" sz="1200" dirty="0"/>
              <a:t> муниципального района </a:t>
            </a: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2195513" y="3284538"/>
            <a:ext cx="676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РАССМОТРЕНИЕ ПРОЕКТА БЮДЖЕТА Проект бюджета Лежневского городского поселения до конца текущего года рассматривается и одобряется Главой  Лежневского муниципального района для внесения его в Совет Лежневского городского поселения не позднее 15 ноября текущего финансового года. Далее по проекту бюджета проводятся публичные слушания. Проект бюджета размещается на официальном сайте Администрации Лежневского муниципального района в сети «Интернет». Совет Лежневского городского поселения рассматривает проект о </a:t>
            </a: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бюджете в двух чтениях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1835150" y="4941888"/>
            <a:ext cx="7058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УТВЕРЖДЕНИЕ ПРОЕКТА БЮДЖЕТА Проект бюджета Лежневского городского поселения утверждается Советом Лежневского городского поселения в форме Решения Совета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НА ЧЕМ ОСНОВЫВАЕТСЯ СОСТАВЛЕНИЕ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ПРОЕКТА БЮДЖЕТА?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00213"/>
            <a:ext cx="47228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484438" y="3367088"/>
            <a:ext cx="1657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C00000"/>
                </a:solidFill>
              </a:rPr>
              <a:t>Проект бюджета</a:t>
            </a: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28114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298575"/>
            <a:ext cx="28098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913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40288"/>
            <a:ext cx="28098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95288" y="1773238"/>
            <a:ext cx="2520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Бюджетное послание Президента Российской Федерации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5508625" y="1544638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Прогноз социально-экономического развития Лежневского городского поселения</a:t>
            </a:r>
          </a:p>
        </p:txBody>
      </p:sp>
      <p:sp>
        <p:nvSpPr>
          <p:cNvPr id="10251" name="TextBox 11"/>
          <p:cNvSpPr txBox="1">
            <a:spLocks noChangeArrowheads="1"/>
          </p:cNvSpPr>
          <p:nvPr/>
        </p:nvSpPr>
        <p:spPr bwMode="auto">
          <a:xfrm>
            <a:off x="323850" y="5157788"/>
            <a:ext cx="266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Основные направления бюджетной и налоговой политики Лежневского городского поселения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5416550" y="5295900"/>
            <a:ext cx="28082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Муниципальные программы Лежневского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900igr.net/up/datas/19272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на 2021 и на плановый период 2022-2023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58" y="1000108"/>
            <a:ext cx="84963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Формирование реалистичного прогноза поступления доходов, основанного на прогнозе социально-экономического развития, обеспечение наполняемости доходной части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 и устойчивости бюджета. в том числе за счет выявления и сокращения неэффективных затрат,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концетрации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ресурсов на приоритетных направлениях развития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Проведение долговой политики с соблюдением ограничений действующего бюджетного законодательства.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Повышение открытости бюджетного процесса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Обеспечение взвешенного подхода к принятию новых расходных обязательств с учетом их эффективности и целесообразности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Недопущение увеличения действующих и принятых расходных обязательств, не обеспеченных финансовыми источниками , при отсутствии доходных источников – обеспечение дополнительных  расходов за счет внутреннего перераспределения средств с наименее приоритетных направлений расходов.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участие исходя из возможностей бюджета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 в реализации национальных проектов (программ), государственных программ и мероприятий,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софинансируемых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федерального бюджета и бюджета Ивановской области, привлечение средств федерального и областного бюджетов в первую очередь с наиболее низкой долей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местного бюджета</a:t>
            </a: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для равных возможностей граждан в получении муниципальных услуг на всей территории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Лежневского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городского поселения;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увязка муниципальных заданий на оказание муниципальных услуг с целевыми индикаторами муниципальных программ, усиление текущего контроля и ответственности за выполнение муниципальных заданий;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оптимизация инвестиционных расходов с учетом их приоритетности, первоочередное включение в расходную часть бюджета инвестиций в объекты капитального строительства,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софинансируемые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из вышестоящих бюджетов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4867</TotalTime>
  <Words>2189</Words>
  <Application>Microsoft Office PowerPoint</Application>
  <PresentationFormat>Экран (4:3)</PresentationFormat>
  <Paragraphs>389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Слайд 1</vt:lpstr>
      <vt:lpstr>Лежневское городское поселение</vt:lpstr>
      <vt:lpstr>Уважаемые жители Лежневского городского поселения!</vt:lpstr>
      <vt:lpstr>Слайд 4</vt:lpstr>
      <vt:lpstr>БЮДЖЕТ И БЮДЖЕТНЫЙ ПРОЦЕСС </vt:lpstr>
      <vt:lpstr>КАКИЕ ЭТАПЫ ПРОХОДИТ ПРОЕКТ  БЮДЖЕТА? </vt:lpstr>
      <vt:lpstr>НА ЧЕМ ОСНОВЫВАЕТСЯ СОСТАВЛЕНИЕ  ПРОЕКТА БЮДЖЕТА?  </vt:lpstr>
      <vt:lpstr>Слайд 8</vt:lpstr>
      <vt:lpstr>Основные направления бюджетной и налоговой политики Лежневского городского поселения на 2021 и на плановый период 2022-2023 годов</vt:lpstr>
      <vt:lpstr>Прогноз социально-экономического развития Лежневского городского поселения  на 2021 год и на плановый период 2022 и 2023 годов</vt:lpstr>
      <vt:lpstr>ОСНОВНЫЕ ХАРАКТЕРИСТИКИ БЮДЖЕТА  ЛЕЖНЕВСКОГО ГОРОДСКОГО ПОСЕЛЕНИЯ  НА  2021год</vt:lpstr>
      <vt:lpstr>ОСНОВНЫЕ ХАРАКТЕРИСТИКИ БЮДЖЕТА  ЛЕЖНЕВСКОГО ГОРОДСКОГО ПОСЕЛЕНИЯ  НА 2022 год</vt:lpstr>
      <vt:lpstr>ОСНОВНЫЕ ХАРАКТЕРИСТИКИ БЮДЖЕТА  ЛЕЖНЕВСКОГО ГОРОДСКОГО ПОСЕЛЕНИЯ  НА 2023 год</vt:lpstr>
      <vt:lpstr>  СТРУКТУРА ДОХОДОВ БЮДЖЕТА ЛЕЖНЕВСКОГО ГОРОДСКОГО ПОСЕЛЕНИЯ НА 2018 год и на плановый период 2019 и 2020 годов.   </vt:lpstr>
      <vt:lpstr>Структура налоговых доходов бюджета Лежневского городского поселения</vt:lpstr>
      <vt:lpstr>Налоговые льготы на территории лежневского городского поселения</vt:lpstr>
      <vt:lpstr>Структура неналоговых доходов бюджета Лежневского городского поселения в 2021 году и плановом периоде 2022 и 2023 гг.</vt:lpstr>
      <vt:lpstr>Слайд 18</vt:lpstr>
      <vt:lpstr>Слайд 19</vt:lpstr>
      <vt:lpstr>Слайд 20</vt:lpstr>
      <vt:lpstr>СТРУКТУРА РАСХОДОВ БЮДЖЕТА  ЛЕЖНЕВСКОГО ГОРОДСКОГО ПОСЕЛЕНИЯ НА 2021 ГОД</vt:lpstr>
      <vt:lpstr>СТРУКТУРА РАСХОДОВ БЮДЖЕТА  ЛЕЖНЕВСКОГО ГОРОДСКОГО ПОСЕЛЕНИЯ НА 2022 ГОД</vt:lpstr>
      <vt:lpstr>СТРУКТУРА РАСХОДОВ БЮДЖЕТА  ЛЕЖНЕВСКОГО ГОРОДСКОГО ПОСЕЛЕНИЯ НА 2022 ГОД</vt:lpstr>
      <vt:lpstr>Бюджет Лежневского  городского поселения на 2021 год и на плановый период 2022-2023 годов  Программный бюджет</vt:lpstr>
      <vt:lpstr>Муниципальная программа Лежневского городского поселения</vt:lpstr>
      <vt:lpstr>Слайд 26</vt:lpstr>
      <vt:lpstr>Муниципальная программа Лежневского городского поселения</vt:lpstr>
      <vt:lpstr>Муниципальная программа Лежневского городского поселения</vt:lpstr>
      <vt:lpstr>Слайд 29</vt:lpstr>
      <vt:lpstr>Слайд 30</vt:lpstr>
      <vt:lpstr>МУНИЦИПАЛЬНЫЙ ДОЛГ ЛЕЖНЕВСОГО ГОРОДСКОГО ПОСЕЛЕНИЯ</vt:lpstr>
      <vt:lpstr>Участие граждан в бюджетном процессе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Южского муниципального района!</dc:title>
  <dc:creator>User</dc:creator>
  <cp:lastModifiedBy>Admin</cp:lastModifiedBy>
  <cp:revision>425</cp:revision>
  <dcterms:created xsi:type="dcterms:W3CDTF">2014-01-11T19:46:57Z</dcterms:created>
  <dcterms:modified xsi:type="dcterms:W3CDTF">2021-11-01T18:32:32Z</dcterms:modified>
</cp:coreProperties>
</file>